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arlow SemiCondensed Bold" panose="020B0604020202020204" charset="0"/>
      <p:regular r:id="rId16"/>
    </p:embeddedFont>
    <p:embeddedFont>
      <p:font typeface="Barlow SemiCondensed Heavy" panose="020B0604020202020204" charset="0"/>
      <p:regular r:id="rId17"/>
    </p:embeddedFont>
    <p:embeddedFont>
      <p:font typeface="Open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the insightful realm of our logistics resilience audit results. We have identified four fundamental pillars to enhance our operations: addressing estimated time of arrival (ETA) discrepancies during periods of stress, assessing the readiness of our buffer stock, establishing predictive risk management strategies, and identifying areas where GPS inefficiencies are impacting costs and resources. </a:t>
            </a:r>
          </a:p>
          <a:p>
            <a:endParaRPr lang="en-US"/>
          </a:p>
          <a:p>
            <a:r>
              <a:rPr lang="en-US"/>
              <a:t>Our approach incorporates several innovative techniques: unit-corrected analytics, time-sensitive breakdowns for transparency, a linear model for effective interactions, and hotspot clustering to identify key areas of focus. Each recommendation is supported by valuable metrics—such as plots, thresholds, or rankings—designed to empower planners and supervisors to take informed action. </a:t>
            </a:r>
          </a:p>
          <a:p>
            <a:endParaRPr lang="en-US"/>
          </a:p>
          <a:p>
            <a:r>
              <a:rPr lang="en-US"/>
              <a:t>Our goal is to foster understanding rather than merely showcasing complex models. For those interested in further details, the accompanying report serves as a comprehensive resource, detailing assumptions, diagnostics, and the complete overview of our findings. Enjoy the journey!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Risk bands offer a practical framework for operational communication. As the risk band escalates, the average Estimated Time of Arrival (ETA) increases, thereby reinforcing escalation protocols such as “Medium → add buffer” and “High → escalate to supervisor or reroute.” It is advisable to recalibrate these bands quarterly to account for shifts in distributions. Transparent risk bands facilitate clear policy explanations for frontline teams and ensure compliance with audit requirements.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Hotspot clustering identifies a limited number of GPS clusters responsible for a significant portion of fuel and cost inefficiencies. These clusters represent ideal targets for immediate intervention. Recommended actions include testing alternative routing options, enforcing a refueling strategy—such as avoiding premium fuel stations—and reviewing local practices that may prolong dwell times or necessitate detours. Monitoring drainage scores on a month-over-month basis will allow us to assess the effectiveness of these interventions and determine future areas of focus.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References include the internal memo, the data dictionary, and the artifacts created by this pipeline. All plots were generated from the supplied dataset after cleaning and feature engineering. Guardrail thresholds rely on the 95th percentile of ETA variation from the training period. We recommend maintaining versioned monthly KPI reports so changes in performance, thresholds, and hotspots are auditable and reproducible.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objectives were to quantify the factors influencing ETA variation, assess the adequacy of current inventory buffers, establish predictive parameters for operational guidance, and identify GPS hotspots where assets and fuel are disproportionately depleted. We employed interpretable methods and stress surfaces to translate patterns into actionable, threshold-based initiatives. The results include lane-level playbooks, reliability thresholds aligned with the 95th percentile of ETA variation, and rankings of hotspots to prioritize routing and refueling efforts. Key Performance Indicators (KPIs) such as P95 ETA variation and drainage scores will be utilized to monitor improvements and facilitate ongoing adjustments.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integrated various data sources, including telemetry, traffic, weather, costs, and inventory. Units were standardized, and we calculated the planned lead time by adjusting the estimated time of arrival (ETA) variation, converting hours to days. Efficiency ratios, such as fuel-to-cost and fuel-to-lead-time, facilitated the ranking and scoring of hotspots. To mitigate data leakage, we employed an 80/20 chronological split. A linear model incorporating a traffic-weather interaction effectively captures the multiplicative stress effects, creating an interpretable framework for guardrails. Furthermore, yardstick metrics were utilized to assess out-of-sample performance. The resultant output is a reliability surface that correlates operating conditions with predicted ETA risk.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histograms and boxplots indicate skewness and long tails in fuel consumption and estimated time of arrival (ETA) variation. Outliers, evident as whisker-bound extremes, can significantly influence service risk. Relying on averages obscures these effects; therefore, planning should incorporate percentile-based thresholds for buffers and escalation measures. These distributions elucidate the presence of heavy tails in the residuals, suggesting that a robust or quantile-based modeling approach may be more effective in aligning with operational decision-making. This is particularly crucial as such decisions prioritize worst-case reliability over mean error.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matrix showcases modest-to-moderate relationships. Lead time and shipping costs co-move, as expected. The generally low pairwise correlations argue for parsimonious feature sets and carefully chosen interactions rather than large, black-box models. This supports the decision to model traffic and weather multiplicatively and keep other terms interpretable. The outcome is a surface and thresholds that ops can use in planning without opaque logic.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Predicted versus actual ETA variation shows that the model captures central tendencies but underperforms at extremes, which is typical when shocks are unobserved. For immediate operationalization, we recommend using this model to set guardrails rather than promises of SLA-level accuracy. For production forecasting, move toward robust regression or gradient boosting with temporal/incident features. The identity line helps quickly spot bias and drift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Diagnostics indicate variance increases with predicted values and the residual distribution departs from normality. This supports our recommendation to use percentile thresholds operationally and to trial robust or variance-aware models in the next iteration. Regular drift checks and quarterly re-fits will keep the model aligned with changing conditions, especially as routes, carriers, and seasonality evolve.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surface translates intricate interactions into a straightforward planning map. When forecasting traffic and weather conditions suggest placing a lane above the guardrail, planners can either apply a buffer or select an alternate route. Even if the strict contour falls outside the modeled range, the filled contours effectively convey risk gradients that are easily quantifiable. This facilitates rapid, auditable decision-making and can be integrated into dispatch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quartile analysis indicates that a higher median inventory significantly reduces failure rates. Instead of implementing blanket increases, it is advisable to concentrate buffers in areas with the highest ETA volatility to optimize return on investment (ROI). This strategy should be complemented by monthly reviews to monitor failure reduction and assess changes in holding costs by lane. Additionally, creating concise playbooks will guide planners on which corridors qualify for increased buffers and outline the process for reducing buffers when volatility decreases.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sv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1.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138766"/>
            <a:ext cx="6305045" cy="874395"/>
          </a:xfrm>
          <a:prstGeom prst="rect">
            <a:avLst/>
          </a:prstGeom>
        </p:spPr>
        <p:txBody>
          <a:bodyPr lIns="0" tIns="0" rIns="0" bIns="0" rtlCol="0" anchor="t">
            <a:spAutoFit/>
          </a:bodyPr>
          <a:lstStyle/>
          <a:p>
            <a:pPr algn="l">
              <a:lnSpc>
                <a:spcPts val="3510"/>
              </a:lnSpc>
            </a:pPr>
            <a:r>
              <a:rPr lang="en-US" sz="2600" b="1">
                <a:solidFill>
                  <a:srgbClr val="000000"/>
                </a:solidFill>
                <a:latin typeface="Open Sans Bold"/>
                <a:ea typeface="Open Sans Bold"/>
                <a:cs typeface="Open Sans Bold"/>
                <a:sym typeface="Open Sans Bold"/>
              </a:rPr>
              <a:t>Multi-variable Risk Modeling &amp; Logistics Efficiency Optimization</a:t>
            </a:r>
          </a:p>
        </p:txBody>
      </p:sp>
      <p:sp>
        <p:nvSpPr>
          <p:cNvPr id="3" name="TextBox 3"/>
          <p:cNvSpPr txBox="1"/>
          <p:nvPr/>
        </p:nvSpPr>
        <p:spPr>
          <a:xfrm>
            <a:off x="1028700" y="8290775"/>
            <a:ext cx="4987473" cy="396240"/>
          </a:xfrm>
          <a:prstGeom prst="rect">
            <a:avLst/>
          </a:prstGeom>
        </p:spPr>
        <p:txBody>
          <a:bodyPr lIns="0" tIns="0" rIns="0" bIns="0" rtlCol="0" anchor="t">
            <a:spAutoFit/>
          </a:bodyPr>
          <a:lstStyle/>
          <a:p>
            <a:pPr algn="l">
              <a:lnSpc>
                <a:spcPts val="3360"/>
              </a:lnSpc>
            </a:pPr>
            <a:r>
              <a:rPr lang="en-US" sz="2400" b="1">
                <a:solidFill>
                  <a:srgbClr val="000000"/>
                </a:solidFill>
                <a:latin typeface="Open Sans Bold"/>
                <a:ea typeface="Open Sans Bold"/>
                <a:cs typeface="Open Sans Bold"/>
                <a:sym typeface="Open Sans Bold"/>
              </a:rPr>
              <a:t>Presented By : Paul Kamande</a:t>
            </a:r>
          </a:p>
        </p:txBody>
      </p:sp>
      <p:sp>
        <p:nvSpPr>
          <p:cNvPr id="4" name="Freeform 4"/>
          <p:cNvSpPr/>
          <p:nvPr/>
        </p:nvSpPr>
        <p:spPr>
          <a:xfrm flipH="1">
            <a:off x="5649837" y="7082639"/>
            <a:ext cx="12827621" cy="3768114"/>
          </a:xfrm>
          <a:custGeom>
            <a:avLst/>
            <a:gdLst/>
            <a:ahLst/>
            <a:cxnLst/>
            <a:rect l="l" t="t" r="r" b="b"/>
            <a:pathLst>
              <a:path w="12827621" h="3768114">
                <a:moveTo>
                  <a:pt x="12827621" y="0"/>
                </a:moveTo>
                <a:lnTo>
                  <a:pt x="0" y="0"/>
                </a:lnTo>
                <a:lnTo>
                  <a:pt x="0" y="3768113"/>
                </a:lnTo>
                <a:lnTo>
                  <a:pt x="12827621" y="3768113"/>
                </a:lnTo>
                <a:lnTo>
                  <a:pt x="12827621"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8996703" y="2708758"/>
            <a:ext cx="8262597" cy="5457846"/>
            <a:chOff x="0" y="0"/>
            <a:chExt cx="827395" cy="546535"/>
          </a:xfrm>
        </p:grpSpPr>
        <p:sp>
          <p:nvSpPr>
            <p:cNvPr id="6" name="Freeform 6"/>
            <p:cNvSpPr/>
            <p:nvPr/>
          </p:nvSpPr>
          <p:spPr>
            <a:xfrm>
              <a:off x="0" y="0"/>
              <a:ext cx="827395" cy="546535"/>
            </a:xfrm>
            <a:custGeom>
              <a:avLst/>
              <a:gdLst/>
              <a:ahLst/>
              <a:cxnLst/>
              <a:rect l="l" t="t" r="r" b="b"/>
              <a:pathLst>
                <a:path w="827395" h="546535">
                  <a:moveTo>
                    <a:pt x="203200" y="0"/>
                  </a:moveTo>
                  <a:lnTo>
                    <a:pt x="827395" y="0"/>
                  </a:lnTo>
                  <a:lnTo>
                    <a:pt x="624195" y="546535"/>
                  </a:lnTo>
                  <a:lnTo>
                    <a:pt x="0" y="546535"/>
                  </a:lnTo>
                  <a:lnTo>
                    <a:pt x="203200" y="0"/>
                  </a:lnTo>
                  <a:close/>
                </a:path>
              </a:pathLst>
            </a:custGeom>
            <a:blipFill>
              <a:blip r:embed="rId5"/>
              <a:stretch>
                <a:fillRect l="-8603" r="-1487"/>
              </a:stretch>
            </a:blipFill>
          </p:spPr>
        </p:sp>
      </p:grpSp>
      <p:grpSp>
        <p:nvGrpSpPr>
          <p:cNvPr id="7" name="Group 7"/>
          <p:cNvGrpSpPr/>
          <p:nvPr/>
        </p:nvGrpSpPr>
        <p:grpSpPr>
          <a:xfrm>
            <a:off x="-426894" y="9740878"/>
            <a:ext cx="7760639" cy="1109874"/>
            <a:chOff x="0" y="0"/>
            <a:chExt cx="2020531" cy="288963"/>
          </a:xfrm>
        </p:grpSpPr>
        <p:sp>
          <p:nvSpPr>
            <p:cNvPr id="8" name="Freeform 8"/>
            <p:cNvSpPr/>
            <p:nvPr/>
          </p:nvSpPr>
          <p:spPr>
            <a:xfrm>
              <a:off x="0" y="0"/>
              <a:ext cx="2020531" cy="288963"/>
            </a:xfrm>
            <a:custGeom>
              <a:avLst/>
              <a:gdLst/>
              <a:ahLst/>
              <a:cxnLst/>
              <a:rect l="l" t="t" r="r" b="b"/>
              <a:pathLst>
                <a:path w="2020531" h="288963">
                  <a:moveTo>
                    <a:pt x="0" y="0"/>
                  </a:moveTo>
                  <a:lnTo>
                    <a:pt x="2020531" y="0"/>
                  </a:lnTo>
                  <a:lnTo>
                    <a:pt x="2020531" y="288963"/>
                  </a:lnTo>
                  <a:lnTo>
                    <a:pt x="0" y="288963"/>
                  </a:lnTo>
                  <a:close/>
                </a:path>
              </a:pathLst>
            </a:custGeom>
            <a:solidFill>
              <a:srgbClr val="0E4394"/>
            </a:solidFill>
          </p:spPr>
        </p:sp>
        <p:sp>
          <p:nvSpPr>
            <p:cNvPr id="9" name="TextBox 9"/>
            <p:cNvSpPr txBox="1"/>
            <p:nvPr/>
          </p:nvSpPr>
          <p:spPr>
            <a:xfrm>
              <a:off x="0" y="-38100"/>
              <a:ext cx="2020531" cy="327063"/>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28700" y="1577330"/>
            <a:ext cx="4318369" cy="760672"/>
            <a:chOff x="0" y="0"/>
            <a:chExt cx="4440544" cy="782193"/>
          </a:xfrm>
        </p:grpSpPr>
        <p:sp>
          <p:nvSpPr>
            <p:cNvPr id="11" name="Freeform 11"/>
            <p:cNvSpPr/>
            <p:nvPr/>
          </p:nvSpPr>
          <p:spPr>
            <a:xfrm>
              <a:off x="0" y="0"/>
              <a:ext cx="4440544" cy="782193"/>
            </a:xfrm>
            <a:custGeom>
              <a:avLst/>
              <a:gdLst/>
              <a:ahLst/>
              <a:cxnLst/>
              <a:rect l="l" t="t" r="r" b="b"/>
              <a:pathLst>
                <a:path w="4440544" h="782193">
                  <a:moveTo>
                    <a:pt x="203200" y="0"/>
                  </a:moveTo>
                  <a:lnTo>
                    <a:pt x="4440544" y="0"/>
                  </a:lnTo>
                  <a:lnTo>
                    <a:pt x="4237344" y="782193"/>
                  </a:lnTo>
                  <a:lnTo>
                    <a:pt x="0" y="782193"/>
                  </a:lnTo>
                  <a:lnTo>
                    <a:pt x="203200" y="0"/>
                  </a:lnTo>
                  <a:close/>
                </a:path>
              </a:pathLst>
            </a:custGeom>
            <a:solidFill>
              <a:srgbClr val="0E4394"/>
            </a:solidFill>
          </p:spPr>
        </p:sp>
        <p:sp>
          <p:nvSpPr>
            <p:cNvPr id="12" name="TextBox 12"/>
            <p:cNvSpPr txBox="1"/>
            <p:nvPr/>
          </p:nvSpPr>
          <p:spPr>
            <a:xfrm>
              <a:off x="101600" y="-38100"/>
              <a:ext cx="4237344" cy="82029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522362" y="4459756"/>
            <a:ext cx="1247528" cy="846939"/>
            <a:chOff x="0" y="0"/>
            <a:chExt cx="1152158" cy="782193"/>
          </a:xfrm>
        </p:grpSpPr>
        <p:sp>
          <p:nvSpPr>
            <p:cNvPr id="14" name="Freeform 14"/>
            <p:cNvSpPr/>
            <p:nvPr/>
          </p:nvSpPr>
          <p:spPr>
            <a:xfrm>
              <a:off x="0" y="0"/>
              <a:ext cx="1152158" cy="782193"/>
            </a:xfrm>
            <a:custGeom>
              <a:avLst/>
              <a:gdLst/>
              <a:ahLst/>
              <a:cxnLst/>
              <a:rect l="l" t="t" r="r" b="b"/>
              <a:pathLst>
                <a:path w="1152158" h="782193">
                  <a:moveTo>
                    <a:pt x="203200" y="0"/>
                  </a:moveTo>
                  <a:lnTo>
                    <a:pt x="1152158" y="0"/>
                  </a:lnTo>
                  <a:lnTo>
                    <a:pt x="948958" y="782193"/>
                  </a:lnTo>
                  <a:lnTo>
                    <a:pt x="0" y="782193"/>
                  </a:lnTo>
                  <a:lnTo>
                    <a:pt x="203200" y="0"/>
                  </a:lnTo>
                  <a:close/>
                </a:path>
              </a:pathLst>
            </a:custGeom>
            <a:solidFill>
              <a:srgbClr val="F8822F"/>
            </a:solidFill>
          </p:spPr>
        </p:sp>
        <p:sp>
          <p:nvSpPr>
            <p:cNvPr id="15" name="TextBox 15"/>
            <p:cNvSpPr txBox="1"/>
            <p:nvPr/>
          </p:nvSpPr>
          <p:spPr>
            <a:xfrm>
              <a:off x="101600" y="-38100"/>
              <a:ext cx="948958" cy="820293"/>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396100" y="1816422"/>
            <a:ext cx="284145" cy="282488"/>
          </a:xfrm>
          <a:custGeom>
            <a:avLst/>
            <a:gdLst/>
            <a:ahLst/>
            <a:cxnLst/>
            <a:rect l="l" t="t" r="r" b="b"/>
            <a:pathLst>
              <a:path w="284145" h="282488">
                <a:moveTo>
                  <a:pt x="0" y="0"/>
                </a:moveTo>
                <a:lnTo>
                  <a:pt x="284145" y="0"/>
                </a:lnTo>
                <a:lnTo>
                  <a:pt x="284145" y="282488"/>
                </a:lnTo>
                <a:lnTo>
                  <a:pt x="0" y="282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9863481" y="4599517"/>
            <a:ext cx="565290" cy="567418"/>
          </a:xfrm>
          <a:custGeom>
            <a:avLst/>
            <a:gdLst/>
            <a:ahLst/>
            <a:cxnLst/>
            <a:rect l="l" t="t" r="r" b="b"/>
            <a:pathLst>
              <a:path w="565290" h="567418">
                <a:moveTo>
                  <a:pt x="0" y="0"/>
                </a:moveTo>
                <a:lnTo>
                  <a:pt x="565290" y="0"/>
                </a:lnTo>
                <a:lnTo>
                  <a:pt x="565290" y="567418"/>
                </a:lnTo>
                <a:lnTo>
                  <a:pt x="0" y="5674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flipH="1">
            <a:off x="15813546" y="1711921"/>
            <a:ext cx="1445754" cy="634324"/>
          </a:xfrm>
          <a:custGeom>
            <a:avLst/>
            <a:gdLst/>
            <a:ahLst/>
            <a:cxnLst/>
            <a:rect l="l" t="t" r="r" b="b"/>
            <a:pathLst>
              <a:path w="1445754" h="634324">
                <a:moveTo>
                  <a:pt x="1445754" y="0"/>
                </a:moveTo>
                <a:lnTo>
                  <a:pt x="0" y="0"/>
                </a:lnTo>
                <a:lnTo>
                  <a:pt x="0" y="634324"/>
                </a:lnTo>
                <a:lnTo>
                  <a:pt x="1445754" y="634324"/>
                </a:lnTo>
                <a:lnTo>
                  <a:pt x="144575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6629775" y="-344548"/>
            <a:ext cx="1962639" cy="2682550"/>
          </a:xfrm>
          <a:custGeom>
            <a:avLst/>
            <a:gdLst/>
            <a:ahLst/>
            <a:cxnLst/>
            <a:rect l="l" t="t" r="r" b="b"/>
            <a:pathLst>
              <a:path w="1962639" h="2682550">
                <a:moveTo>
                  <a:pt x="0" y="0"/>
                </a:moveTo>
                <a:lnTo>
                  <a:pt x="1962639" y="0"/>
                </a:lnTo>
                <a:lnTo>
                  <a:pt x="1962639" y="2682550"/>
                </a:lnTo>
                <a:lnTo>
                  <a:pt x="0" y="2682550"/>
                </a:lnTo>
                <a:lnTo>
                  <a:pt x="0" y="0"/>
                </a:lnTo>
                <a:close/>
              </a:path>
            </a:pathLst>
          </a:custGeom>
          <a:blipFill>
            <a:blip r:embed="rId12">
              <a:extLst>
                <a:ext uri="{96DAC541-7B7A-43D3-8B79-37D633B846F1}">
                  <asvg:svgBlip xmlns:asvg="http://schemas.microsoft.com/office/drawing/2016/SVG/main" r:embed="rId13"/>
                </a:ext>
              </a:extLst>
            </a:blip>
            <a:stretch>
              <a:fillRect r="-39529"/>
            </a:stretch>
          </a:blipFill>
        </p:spPr>
      </p:sp>
      <p:sp>
        <p:nvSpPr>
          <p:cNvPr id="20" name="TextBox 20"/>
          <p:cNvSpPr txBox="1"/>
          <p:nvPr/>
        </p:nvSpPr>
        <p:spPr>
          <a:xfrm>
            <a:off x="1028700" y="3060534"/>
            <a:ext cx="8115300" cy="2402586"/>
          </a:xfrm>
          <a:prstGeom prst="rect">
            <a:avLst/>
          </a:prstGeom>
        </p:spPr>
        <p:txBody>
          <a:bodyPr lIns="0" tIns="0" rIns="0" bIns="0" rtlCol="0" anchor="t">
            <a:spAutoFit/>
          </a:bodyPr>
          <a:lstStyle/>
          <a:p>
            <a:pPr algn="l">
              <a:lnSpc>
                <a:spcPts val="9477"/>
              </a:lnSpc>
            </a:pPr>
            <a:r>
              <a:rPr lang="en-US" sz="8100" b="1">
                <a:solidFill>
                  <a:srgbClr val="CF5D0D"/>
                </a:solidFill>
                <a:latin typeface="Barlow SemiCondensed Heavy"/>
                <a:ea typeface="Barlow SemiCondensed Heavy"/>
                <a:cs typeface="Barlow SemiCondensed Heavy"/>
                <a:sym typeface="Barlow SemiCondensed Heavy"/>
              </a:rPr>
              <a:t> OPERATIONAL RESILIENCE </a:t>
            </a:r>
            <a:r>
              <a:rPr lang="en-US" sz="8100" b="1">
                <a:solidFill>
                  <a:srgbClr val="0A4092"/>
                </a:solidFill>
                <a:latin typeface="Barlow SemiCondensed Heavy"/>
                <a:ea typeface="Barlow SemiCondensed Heavy"/>
                <a:cs typeface="Barlow SemiCondensed Heavy"/>
                <a:sym typeface="Barlow SemiCondensed Heavy"/>
              </a:rPr>
              <a:t> AUDIT</a:t>
            </a:r>
          </a:p>
        </p:txBody>
      </p:sp>
      <p:sp>
        <p:nvSpPr>
          <p:cNvPr id="21" name="TextBox 21"/>
          <p:cNvSpPr txBox="1"/>
          <p:nvPr/>
        </p:nvSpPr>
        <p:spPr>
          <a:xfrm>
            <a:off x="1833261" y="1740496"/>
            <a:ext cx="3130288"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Bold"/>
                <a:ea typeface="Open Sans Bold"/>
                <a:cs typeface="Open Sans Bold"/>
                <a:sym typeface="Open Sans Bold"/>
              </a:rPr>
              <a:t>Project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2900" y="3510915"/>
            <a:ext cx="9686101" cy="4496788"/>
            <a:chOff x="0" y="0"/>
            <a:chExt cx="1760671" cy="817394"/>
          </a:xfrm>
        </p:grpSpPr>
        <p:sp>
          <p:nvSpPr>
            <p:cNvPr id="3" name="Freeform 3"/>
            <p:cNvSpPr/>
            <p:nvPr/>
          </p:nvSpPr>
          <p:spPr>
            <a:xfrm>
              <a:off x="0" y="0"/>
              <a:ext cx="1760671" cy="817394"/>
            </a:xfrm>
            <a:custGeom>
              <a:avLst/>
              <a:gdLst/>
              <a:ahLst/>
              <a:cxnLst/>
              <a:rect l="l" t="t" r="r" b="b"/>
              <a:pathLst>
                <a:path w="1760671" h="817394">
                  <a:moveTo>
                    <a:pt x="203200" y="0"/>
                  </a:moveTo>
                  <a:lnTo>
                    <a:pt x="1760671" y="0"/>
                  </a:lnTo>
                  <a:lnTo>
                    <a:pt x="1557471" y="817394"/>
                  </a:lnTo>
                  <a:lnTo>
                    <a:pt x="0" y="817394"/>
                  </a:lnTo>
                  <a:lnTo>
                    <a:pt x="203200" y="0"/>
                  </a:lnTo>
                  <a:close/>
                </a:path>
              </a:pathLst>
            </a:custGeom>
            <a:solidFill>
              <a:srgbClr val="0E4394"/>
            </a:solidFill>
          </p:spPr>
        </p:sp>
        <p:sp>
          <p:nvSpPr>
            <p:cNvPr id="4" name="TextBox 4"/>
            <p:cNvSpPr txBox="1"/>
            <p:nvPr/>
          </p:nvSpPr>
          <p:spPr>
            <a:xfrm>
              <a:off x="101600" y="-38100"/>
              <a:ext cx="1557471" cy="85549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76893" y="3903966"/>
            <a:ext cx="7806361" cy="3322320"/>
          </a:xfrm>
          <a:prstGeom prst="rect">
            <a:avLst/>
          </a:prstGeom>
        </p:spPr>
        <p:txBody>
          <a:bodyPr lIns="0" tIns="0" rIns="0" bIns="0" rtlCol="0" anchor="t">
            <a:spAutoFit/>
          </a:bodyPr>
          <a:lstStyle/>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Low/Medium/High bands from likelihood score</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Mean ETA rises with band level</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Clear triggers for alerts/escalation</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Recalibrate quarterly to data drift</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Keep rules interpretable for ops</a:t>
            </a:r>
          </a:p>
          <a:p>
            <a:pPr algn="just">
              <a:lnSpc>
                <a:spcPts val="3780"/>
              </a:lnSpc>
            </a:pPr>
            <a:endParaRPr lang="en-US" sz="2700" b="1">
              <a:solidFill>
                <a:srgbClr val="FFFFFF"/>
              </a:solidFill>
              <a:latin typeface="Open Sans Bold"/>
              <a:ea typeface="Open Sans Bold"/>
              <a:cs typeface="Open Sans Bold"/>
              <a:sym typeface="Open Sans Bold"/>
            </a:endParaRPr>
          </a:p>
        </p:txBody>
      </p:sp>
      <p:sp>
        <p:nvSpPr>
          <p:cNvPr id="6" name="Freeform 6"/>
          <p:cNvSpPr/>
          <p:nvPr/>
        </p:nvSpPr>
        <p:spPr>
          <a:xfrm flipH="1">
            <a:off x="1028700" y="1497665"/>
            <a:ext cx="1448595" cy="635571"/>
          </a:xfrm>
          <a:custGeom>
            <a:avLst/>
            <a:gdLst/>
            <a:ahLst/>
            <a:cxnLst/>
            <a:rect l="l" t="t" r="r" b="b"/>
            <a:pathLst>
              <a:path w="1448595" h="635571">
                <a:moveTo>
                  <a:pt x="1448595" y="0"/>
                </a:moveTo>
                <a:lnTo>
                  <a:pt x="0" y="0"/>
                </a:lnTo>
                <a:lnTo>
                  <a:pt x="0" y="635571"/>
                </a:lnTo>
                <a:lnTo>
                  <a:pt x="1448595" y="635571"/>
                </a:lnTo>
                <a:lnTo>
                  <a:pt x="144859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554704" y="1497665"/>
            <a:ext cx="1448595" cy="635571"/>
          </a:xfrm>
          <a:custGeom>
            <a:avLst/>
            <a:gdLst/>
            <a:ahLst/>
            <a:cxnLst/>
            <a:rect l="l" t="t" r="r" b="b"/>
            <a:pathLst>
              <a:path w="1448595" h="635571">
                <a:moveTo>
                  <a:pt x="0" y="0"/>
                </a:moveTo>
                <a:lnTo>
                  <a:pt x="1448595" y="0"/>
                </a:lnTo>
                <a:lnTo>
                  <a:pt x="1448595" y="635571"/>
                </a:lnTo>
                <a:lnTo>
                  <a:pt x="0" y="635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546013" y="2877537"/>
            <a:ext cx="7325491" cy="6107628"/>
          </a:xfrm>
          <a:custGeom>
            <a:avLst/>
            <a:gdLst/>
            <a:ahLst/>
            <a:cxnLst/>
            <a:rect l="l" t="t" r="r" b="b"/>
            <a:pathLst>
              <a:path w="7325491" h="6107628">
                <a:moveTo>
                  <a:pt x="0" y="0"/>
                </a:moveTo>
                <a:lnTo>
                  <a:pt x="7325491" y="0"/>
                </a:lnTo>
                <a:lnTo>
                  <a:pt x="7325491" y="6107628"/>
                </a:lnTo>
                <a:lnTo>
                  <a:pt x="0" y="6107628"/>
                </a:lnTo>
                <a:lnTo>
                  <a:pt x="0" y="0"/>
                </a:lnTo>
                <a:close/>
              </a:path>
            </a:pathLst>
          </a:custGeom>
          <a:blipFill>
            <a:blip r:embed="rId5"/>
            <a:stretch>
              <a:fillRect/>
            </a:stretch>
          </a:blipFill>
        </p:spPr>
      </p:sp>
      <p:sp>
        <p:nvSpPr>
          <p:cNvPr id="9" name="TextBox 9"/>
          <p:cNvSpPr txBox="1"/>
          <p:nvPr/>
        </p:nvSpPr>
        <p:spPr>
          <a:xfrm>
            <a:off x="2648374" y="1323133"/>
            <a:ext cx="6734880" cy="1003684"/>
          </a:xfrm>
          <a:prstGeom prst="rect">
            <a:avLst/>
          </a:prstGeom>
        </p:spPr>
        <p:txBody>
          <a:bodyPr lIns="0" tIns="0" rIns="0" bIns="0" rtlCol="0" anchor="t">
            <a:spAutoFit/>
          </a:bodyPr>
          <a:lstStyle/>
          <a:p>
            <a:pPr algn="ctr">
              <a:lnSpc>
                <a:spcPts val="7895"/>
              </a:lnSpc>
            </a:pPr>
            <a:r>
              <a:rPr lang="en-US" sz="6748" b="1">
                <a:solidFill>
                  <a:srgbClr val="0A4092"/>
                </a:solidFill>
                <a:latin typeface="Barlow SemiCondensed Heavy"/>
                <a:ea typeface="Barlow SemiCondensed Heavy"/>
                <a:cs typeface="Barlow SemiCondensed Heavy"/>
                <a:sym typeface="Barlow SemiCondensed Heavy"/>
              </a:rPr>
              <a:t>RISK BANDS </a:t>
            </a:r>
            <a:r>
              <a:rPr lang="en-US" sz="6748" b="1">
                <a:solidFill>
                  <a:srgbClr val="CF5D0D"/>
                </a:solidFill>
                <a:latin typeface="Barlow SemiCondensed Heavy"/>
                <a:ea typeface="Barlow SemiCondensed Heavy"/>
                <a:cs typeface="Barlow SemiCondensed Heavy"/>
                <a:sym typeface="Barlow SemiCondensed Heavy"/>
              </a:rPr>
              <a:t>&amp; ETA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149" y="4415784"/>
            <a:ext cx="8042868" cy="4496788"/>
            <a:chOff x="0" y="0"/>
            <a:chExt cx="1461976" cy="817394"/>
          </a:xfrm>
        </p:grpSpPr>
        <p:sp>
          <p:nvSpPr>
            <p:cNvPr id="3" name="Freeform 3"/>
            <p:cNvSpPr/>
            <p:nvPr/>
          </p:nvSpPr>
          <p:spPr>
            <a:xfrm>
              <a:off x="0" y="0"/>
              <a:ext cx="1461976" cy="817394"/>
            </a:xfrm>
            <a:custGeom>
              <a:avLst/>
              <a:gdLst/>
              <a:ahLst/>
              <a:cxnLst/>
              <a:rect l="l" t="t" r="r" b="b"/>
              <a:pathLst>
                <a:path w="1461976" h="817394">
                  <a:moveTo>
                    <a:pt x="203200" y="0"/>
                  </a:moveTo>
                  <a:lnTo>
                    <a:pt x="1461976" y="0"/>
                  </a:lnTo>
                  <a:lnTo>
                    <a:pt x="1258776" y="817394"/>
                  </a:lnTo>
                  <a:lnTo>
                    <a:pt x="0" y="817394"/>
                  </a:lnTo>
                  <a:lnTo>
                    <a:pt x="203200" y="0"/>
                  </a:lnTo>
                  <a:close/>
                </a:path>
              </a:pathLst>
            </a:custGeom>
            <a:solidFill>
              <a:srgbClr val="0E4394"/>
            </a:solidFill>
          </p:spPr>
        </p:sp>
        <p:sp>
          <p:nvSpPr>
            <p:cNvPr id="4" name="TextBox 4"/>
            <p:cNvSpPr txBox="1"/>
            <p:nvPr/>
          </p:nvSpPr>
          <p:spPr>
            <a:xfrm>
              <a:off x="101600" y="-38100"/>
              <a:ext cx="1258776" cy="85549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6014130" y="4998183"/>
            <a:ext cx="2050187" cy="2802210"/>
          </a:xfrm>
          <a:custGeom>
            <a:avLst/>
            <a:gdLst/>
            <a:ahLst/>
            <a:cxnLst/>
            <a:rect l="l" t="t" r="r" b="b"/>
            <a:pathLst>
              <a:path w="2050187" h="2802210">
                <a:moveTo>
                  <a:pt x="2050186" y="2802210"/>
                </a:moveTo>
                <a:lnTo>
                  <a:pt x="0" y="2802210"/>
                </a:lnTo>
                <a:lnTo>
                  <a:pt x="0" y="0"/>
                </a:lnTo>
                <a:lnTo>
                  <a:pt x="2050186" y="0"/>
                </a:lnTo>
                <a:lnTo>
                  <a:pt x="2050186" y="2802210"/>
                </a:lnTo>
                <a:close/>
              </a:path>
            </a:pathLst>
          </a:custGeom>
          <a:blipFill>
            <a:blip r:embed="rId3">
              <a:extLst>
                <a:ext uri="{96DAC541-7B7A-43D3-8B79-37D633B846F1}">
                  <asvg:svgBlip xmlns:asvg="http://schemas.microsoft.com/office/drawing/2016/SVG/main" r:embed="rId4"/>
                </a:ext>
              </a:extLst>
            </a:blip>
            <a:stretch>
              <a:fillRect r="-39529"/>
            </a:stretch>
          </a:blipFill>
        </p:spPr>
      </p:sp>
      <p:sp>
        <p:nvSpPr>
          <p:cNvPr id="6" name="Freeform 6"/>
          <p:cNvSpPr/>
          <p:nvPr/>
        </p:nvSpPr>
        <p:spPr>
          <a:xfrm flipH="1">
            <a:off x="2648374" y="1736296"/>
            <a:ext cx="1448595" cy="635571"/>
          </a:xfrm>
          <a:custGeom>
            <a:avLst/>
            <a:gdLst/>
            <a:ahLst/>
            <a:cxnLst/>
            <a:rect l="l" t="t" r="r" b="b"/>
            <a:pathLst>
              <a:path w="1448595" h="635571">
                <a:moveTo>
                  <a:pt x="1448594" y="0"/>
                </a:moveTo>
                <a:lnTo>
                  <a:pt x="0" y="0"/>
                </a:lnTo>
                <a:lnTo>
                  <a:pt x="0" y="635571"/>
                </a:lnTo>
                <a:lnTo>
                  <a:pt x="1448594" y="635571"/>
                </a:lnTo>
                <a:lnTo>
                  <a:pt x="144859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033942" y="1736296"/>
            <a:ext cx="1448595" cy="635571"/>
          </a:xfrm>
          <a:custGeom>
            <a:avLst/>
            <a:gdLst/>
            <a:ahLst/>
            <a:cxnLst/>
            <a:rect l="l" t="t" r="r" b="b"/>
            <a:pathLst>
              <a:path w="1448595" h="635571">
                <a:moveTo>
                  <a:pt x="0" y="0"/>
                </a:moveTo>
                <a:lnTo>
                  <a:pt x="1448594" y="0"/>
                </a:lnTo>
                <a:lnTo>
                  <a:pt x="1448594" y="635571"/>
                </a:lnTo>
                <a:lnTo>
                  <a:pt x="0" y="6355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648314" y="367884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7"/>
            <a:stretch>
              <a:fillRect/>
            </a:stretch>
          </a:blipFill>
        </p:spPr>
      </p:sp>
      <p:sp>
        <p:nvSpPr>
          <p:cNvPr id="9" name="TextBox 9"/>
          <p:cNvSpPr txBox="1"/>
          <p:nvPr/>
        </p:nvSpPr>
        <p:spPr>
          <a:xfrm>
            <a:off x="4254058" y="1323133"/>
            <a:ext cx="9779884" cy="1290066"/>
          </a:xfrm>
          <a:prstGeom prst="rect">
            <a:avLst/>
          </a:prstGeom>
        </p:spPr>
        <p:txBody>
          <a:bodyPr lIns="0" tIns="0" rIns="0" bIns="0" rtlCol="0" anchor="t">
            <a:spAutoFit/>
          </a:bodyPr>
          <a:lstStyle/>
          <a:p>
            <a:pPr algn="ctr">
              <a:lnSpc>
                <a:spcPts val="10061"/>
              </a:lnSpc>
            </a:pPr>
            <a:r>
              <a:rPr lang="en-US" sz="8599" b="1">
                <a:solidFill>
                  <a:srgbClr val="0A4092"/>
                </a:solidFill>
                <a:latin typeface="Barlow SemiCondensed Heavy"/>
                <a:ea typeface="Barlow SemiCondensed Heavy"/>
                <a:cs typeface="Barlow SemiCondensed Heavy"/>
                <a:sym typeface="Barlow SemiCondensed Heavy"/>
              </a:rPr>
              <a:t>DRAINAGE </a:t>
            </a:r>
            <a:r>
              <a:rPr lang="en-US" sz="8599" b="1">
                <a:solidFill>
                  <a:srgbClr val="CF5D0D"/>
                </a:solidFill>
                <a:latin typeface="Barlow SemiCondensed Heavy"/>
                <a:ea typeface="Barlow SemiCondensed Heavy"/>
                <a:cs typeface="Barlow SemiCondensed Heavy"/>
                <a:sym typeface="Barlow SemiCondensed Heavy"/>
              </a:rPr>
              <a:t>HOTSPOTS</a:t>
            </a:r>
          </a:p>
        </p:txBody>
      </p:sp>
      <p:sp>
        <p:nvSpPr>
          <p:cNvPr id="10" name="TextBox 10"/>
          <p:cNvSpPr txBox="1"/>
          <p:nvPr/>
        </p:nvSpPr>
        <p:spPr>
          <a:xfrm>
            <a:off x="1715626" y="4947678"/>
            <a:ext cx="8869077" cy="2846070"/>
          </a:xfrm>
          <a:prstGeom prst="rect">
            <a:avLst/>
          </a:prstGeom>
        </p:spPr>
        <p:txBody>
          <a:bodyPr lIns="0" tIns="0" rIns="0" bIns="0" rtlCol="0" anchor="t">
            <a:spAutoFit/>
          </a:bodyPr>
          <a:lstStyle/>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DBSCAN under severe conditions</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Drainage score = fuel-to-cost × trips</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Few clusters dominate losses</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Route/Refuel policy fixes first</a:t>
            </a:r>
          </a:p>
          <a:p>
            <a:pPr marL="582932" lvl="1" indent="-291466" algn="just">
              <a:lnSpc>
                <a:spcPts val="3780"/>
              </a:lnSpc>
              <a:buFont typeface="Arial"/>
              <a:buChar char="•"/>
            </a:pPr>
            <a:r>
              <a:rPr lang="en-US" sz="2700" b="1">
                <a:solidFill>
                  <a:srgbClr val="FFFFFF"/>
                </a:solidFill>
                <a:latin typeface="Open Sans Bold"/>
                <a:ea typeface="Open Sans Bold"/>
                <a:cs typeface="Open Sans Bold"/>
                <a:sym typeface="Open Sans Bold"/>
              </a:rPr>
              <a:t>Conduct on-site ops reviews</a:t>
            </a:r>
          </a:p>
          <a:p>
            <a:pPr algn="just">
              <a:lnSpc>
                <a:spcPts val="3780"/>
              </a:lnSpc>
            </a:pPr>
            <a:endParaRPr lang="en-US" sz="2700" b="1">
              <a:solidFill>
                <a:srgbClr val="FFFFFF"/>
              </a:solidFill>
              <a:latin typeface="Open Sans Bold"/>
              <a:ea typeface="Open Sans Bold"/>
              <a:cs typeface="Open Sans Bold"/>
              <a:sym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53426" y="294387"/>
            <a:ext cx="13404140" cy="2121033"/>
          </a:xfrm>
          <a:prstGeom prst="rect">
            <a:avLst/>
          </a:prstGeom>
        </p:spPr>
        <p:txBody>
          <a:bodyPr lIns="0" tIns="0" rIns="0" bIns="0" rtlCol="0" anchor="t">
            <a:spAutoFit/>
          </a:bodyPr>
          <a:lstStyle/>
          <a:p>
            <a:pPr algn="ctr">
              <a:lnSpc>
                <a:spcPts val="16615"/>
              </a:lnSpc>
            </a:pPr>
            <a:r>
              <a:rPr lang="en-US" sz="14201" b="1">
                <a:solidFill>
                  <a:srgbClr val="0A4092"/>
                </a:solidFill>
                <a:latin typeface="Barlow SemiCondensed Bold"/>
                <a:ea typeface="Barlow SemiCondensed Bold"/>
                <a:cs typeface="Barlow SemiCondensed Bold"/>
                <a:sym typeface="Barlow SemiCondensed Bold"/>
              </a:rPr>
              <a:t>REFERENCES</a:t>
            </a:r>
          </a:p>
        </p:txBody>
      </p:sp>
      <p:sp>
        <p:nvSpPr>
          <p:cNvPr id="3" name="Freeform 3"/>
          <p:cNvSpPr/>
          <p:nvPr/>
        </p:nvSpPr>
        <p:spPr>
          <a:xfrm>
            <a:off x="1219200" y="-184565"/>
            <a:ext cx="2151283" cy="2940390"/>
          </a:xfrm>
          <a:custGeom>
            <a:avLst/>
            <a:gdLst/>
            <a:ahLst/>
            <a:cxnLst/>
            <a:rect l="l" t="t" r="r" b="b"/>
            <a:pathLst>
              <a:path w="2151283" h="2940390">
                <a:moveTo>
                  <a:pt x="0" y="0"/>
                </a:moveTo>
                <a:lnTo>
                  <a:pt x="2151283" y="0"/>
                </a:lnTo>
                <a:lnTo>
                  <a:pt x="2151283" y="2940390"/>
                </a:lnTo>
                <a:lnTo>
                  <a:pt x="0" y="2940390"/>
                </a:lnTo>
                <a:lnTo>
                  <a:pt x="0" y="0"/>
                </a:lnTo>
                <a:close/>
              </a:path>
            </a:pathLst>
          </a:custGeom>
          <a:blipFill>
            <a:blip r:embed="rId3">
              <a:extLst>
                <a:ext uri="{96DAC541-7B7A-43D3-8B79-37D633B846F1}">
                  <asvg:svgBlip xmlns:asvg="http://schemas.microsoft.com/office/drawing/2016/SVG/main" r:embed="rId4"/>
                </a:ext>
              </a:extLst>
            </a:blip>
            <a:stretch>
              <a:fillRect r="-39529"/>
            </a:stretch>
          </a:blipFill>
        </p:spPr>
      </p:sp>
      <p:grpSp>
        <p:nvGrpSpPr>
          <p:cNvPr id="4" name="Group 4"/>
          <p:cNvGrpSpPr/>
          <p:nvPr/>
        </p:nvGrpSpPr>
        <p:grpSpPr>
          <a:xfrm>
            <a:off x="-426894" y="9740878"/>
            <a:ext cx="7760639" cy="1109874"/>
            <a:chOff x="0" y="0"/>
            <a:chExt cx="2020531" cy="288963"/>
          </a:xfrm>
        </p:grpSpPr>
        <p:sp>
          <p:nvSpPr>
            <p:cNvPr id="5" name="Freeform 5"/>
            <p:cNvSpPr/>
            <p:nvPr/>
          </p:nvSpPr>
          <p:spPr>
            <a:xfrm>
              <a:off x="0" y="0"/>
              <a:ext cx="2020531" cy="288963"/>
            </a:xfrm>
            <a:custGeom>
              <a:avLst/>
              <a:gdLst/>
              <a:ahLst/>
              <a:cxnLst/>
              <a:rect l="l" t="t" r="r" b="b"/>
              <a:pathLst>
                <a:path w="2020531" h="288963">
                  <a:moveTo>
                    <a:pt x="0" y="0"/>
                  </a:moveTo>
                  <a:lnTo>
                    <a:pt x="2020531" y="0"/>
                  </a:lnTo>
                  <a:lnTo>
                    <a:pt x="2020531" y="288963"/>
                  </a:lnTo>
                  <a:lnTo>
                    <a:pt x="0" y="288963"/>
                  </a:lnTo>
                  <a:close/>
                </a:path>
              </a:pathLst>
            </a:custGeom>
            <a:solidFill>
              <a:srgbClr val="0E4394"/>
            </a:solidFill>
          </p:spPr>
        </p:sp>
        <p:sp>
          <p:nvSpPr>
            <p:cNvPr id="6" name="TextBox 6"/>
            <p:cNvSpPr txBox="1"/>
            <p:nvPr/>
          </p:nvSpPr>
          <p:spPr>
            <a:xfrm>
              <a:off x="0" y="-38100"/>
              <a:ext cx="2020531" cy="32706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187402" y="3237333"/>
            <a:ext cx="9936189" cy="5624483"/>
          </a:xfrm>
          <a:prstGeom prst="rect">
            <a:avLst/>
          </a:prstGeom>
        </p:spPr>
        <p:txBody>
          <a:bodyPr lIns="0" tIns="0" rIns="0" bIns="0" rtlCol="0" anchor="t">
            <a:spAutoFit/>
          </a:bodyPr>
          <a:lstStyle/>
          <a:p>
            <a:pPr marL="769391" lvl="1" indent="-384696" algn="just">
              <a:lnSpc>
                <a:spcPts val="4989"/>
              </a:lnSpc>
              <a:buFont typeface="Arial"/>
              <a:buChar char="•"/>
            </a:pPr>
            <a:r>
              <a:rPr lang="en-US" sz="3563" b="1">
                <a:solidFill>
                  <a:srgbClr val="000000"/>
                </a:solidFill>
                <a:latin typeface="Open Sans Bold"/>
                <a:ea typeface="Open Sans Bold"/>
                <a:cs typeface="Open Sans Bold"/>
                <a:sym typeface="Open Sans Bold"/>
              </a:rPr>
              <a:t>Internal operational memo &amp; data dictionary</a:t>
            </a:r>
          </a:p>
          <a:p>
            <a:pPr marL="769391" lvl="1" indent="-384696" algn="just">
              <a:lnSpc>
                <a:spcPts val="4989"/>
              </a:lnSpc>
              <a:buFont typeface="Arial"/>
              <a:buChar char="•"/>
            </a:pPr>
            <a:r>
              <a:rPr lang="en-US" sz="3563" b="1">
                <a:solidFill>
                  <a:srgbClr val="000000"/>
                </a:solidFill>
                <a:latin typeface="Open Sans Bold"/>
                <a:ea typeface="Open Sans Bold"/>
                <a:cs typeface="Open Sans Bold"/>
                <a:sym typeface="Open Sans Bold"/>
              </a:rPr>
              <a:t>Model artifacts and metrics (pipeline outputs)</a:t>
            </a:r>
          </a:p>
          <a:p>
            <a:pPr marL="769391" lvl="1" indent="-384696" algn="just">
              <a:lnSpc>
                <a:spcPts val="4989"/>
              </a:lnSpc>
              <a:buFont typeface="Arial"/>
              <a:buChar char="•"/>
            </a:pPr>
            <a:r>
              <a:rPr lang="en-US" sz="3563" b="1">
                <a:solidFill>
                  <a:srgbClr val="000000"/>
                </a:solidFill>
                <a:latin typeface="Open Sans Bold"/>
                <a:ea typeface="Open Sans Bold"/>
                <a:cs typeface="Open Sans Bold"/>
                <a:sym typeface="Open Sans Bold"/>
              </a:rPr>
              <a:t>Figures generated from supplied dataset</a:t>
            </a:r>
          </a:p>
          <a:p>
            <a:pPr marL="769391" lvl="1" indent="-384696" algn="just">
              <a:lnSpc>
                <a:spcPts val="4989"/>
              </a:lnSpc>
              <a:buFont typeface="Arial"/>
              <a:buChar char="•"/>
            </a:pPr>
            <a:r>
              <a:rPr lang="en-US" sz="3563" b="1">
                <a:solidFill>
                  <a:srgbClr val="000000"/>
                </a:solidFill>
                <a:latin typeface="Open Sans Bold"/>
                <a:ea typeface="Open Sans Bold"/>
                <a:cs typeface="Open Sans Bold"/>
                <a:sym typeface="Open Sans Bold"/>
              </a:rPr>
              <a:t>Guardrail thresholds from P95 ETA</a:t>
            </a:r>
          </a:p>
          <a:p>
            <a:pPr marL="769391" lvl="1" indent="-384696" algn="just">
              <a:lnSpc>
                <a:spcPts val="4989"/>
              </a:lnSpc>
              <a:buFont typeface="Arial"/>
              <a:buChar char="•"/>
            </a:pPr>
            <a:r>
              <a:rPr lang="en-US" sz="3563" b="1">
                <a:solidFill>
                  <a:srgbClr val="000000"/>
                </a:solidFill>
                <a:latin typeface="Open Sans Bold"/>
                <a:ea typeface="Open Sans Bold"/>
                <a:cs typeface="Open Sans Bold"/>
                <a:sym typeface="Open Sans Bold"/>
              </a:rPr>
              <a:t>Versioned monthly KPI reports</a:t>
            </a:r>
          </a:p>
          <a:p>
            <a:pPr algn="just">
              <a:lnSpc>
                <a:spcPts val="4989"/>
              </a:lnSpc>
            </a:pPr>
            <a:endParaRPr lang="en-US" sz="3563" b="1">
              <a:solidFill>
                <a:srgbClr val="000000"/>
              </a:solidFill>
              <a:latin typeface="Open Sans Bold"/>
              <a:ea typeface="Open Sans Bold"/>
              <a:cs typeface="Open Sans Bold"/>
              <a:sym typeface="Open Sans Bold"/>
            </a:endParaRPr>
          </a:p>
        </p:txBody>
      </p:sp>
      <p:sp>
        <p:nvSpPr>
          <p:cNvPr id="8" name="Freeform 8"/>
          <p:cNvSpPr/>
          <p:nvPr/>
        </p:nvSpPr>
        <p:spPr>
          <a:xfrm>
            <a:off x="13308331" y="1700957"/>
            <a:ext cx="284145" cy="282488"/>
          </a:xfrm>
          <a:custGeom>
            <a:avLst/>
            <a:gdLst/>
            <a:ahLst/>
            <a:cxnLst/>
            <a:rect l="l" t="t" r="r" b="b"/>
            <a:pathLst>
              <a:path w="284145" h="282488">
                <a:moveTo>
                  <a:pt x="0" y="0"/>
                </a:moveTo>
                <a:lnTo>
                  <a:pt x="284145" y="0"/>
                </a:lnTo>
                <a:lnTo>
                  <a:pt x="284145" y="282487"/>
                </a:lnTo>
                <a:lnTo>
                  <a:pt x="0" y="282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H="1">
            <a:off x="1219200" y="7297369"/>
            <a:ext cx="1818897" cy="798041"/>
          </a:xfrm>
          <a:custGeom>
            <a:avLst/>
            <a:gdLst/>
            <a:ahLst/>
            <a:cxnLst/>
            <a:rect l="l" t="t" r="r" b="b"/>
            <a:pathLst>
              <a:path w="1818897" h="798041">
                <a:moveTo>
                  <a:pt x="1818897" y="0"/>
                </a:moveTo>
                <a:lnTo>
                  <a:pt x="0" y="0"/>
                </a:lnTo>
                <a:lnTo>
                  <a:pt x="0" y="798042"/>
                </a:lnTo>
                <a:lnTo>
                  <a:pt x="1818897" y="798042"/>
                </a:lnTo>
                <a:lnTo>
                  <a:pt x="181889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3745492" y="1625031"/>
            <a:ext cx="3130288"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Bold"/>
                <a:ea typeface="Open Sans Bold"/>
                <a:cs typeface="Open Sans Bold"/>
                <a:sym typeface="Open Sans Bold"/>
              </a:rPr>
              <a:t>PROJECT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1930" y="2876315"/>
            <a:ext cx="13404140" cy="2775587"/>
          </a:xfrm>
          <a:prstGeom prst="rect">
            <a:avLst/>
          </a:prstGeom>
        </p:spPr>
        <p:txBody>
          <a:bodyPr lIns="0" tIns="0" rIns="0" bIns="0" rtlCol="0" anchor="t">
            <a:spAutoFit/>
          </a:bodyPr>
          <a:lstStyle/>
          <a:p>
            <a:pPr algn="ctr">
              <a:lnSpc>
                <a:spcPts val="21645"/>
              </a:lnSpc>
            </a:pPr>
            <a:r>
              <a:rPr lang="en-US" sz="18500" b="1">
                <a:solidFill>
                  <a:srgbClr val="0A4092"/>
                </a:solidFill>
                <a:latin typeface="Barlow SemiCondensed Heavy"/>
                <a:ea typeface="Barlow SemiCondensed Heavy"/>
                <a:cs typeface="Barlow SemiCondensed Heavy"/>
                <a:sym typeface="Barlow SemiCondensed Heavy"/>
              </a:rPr>
              <a:t>THANK </a:t>
            </a:r>
            <a:r>
              <a:rPr lang="en-US" sz="18500" b="1">
                <a:solidFill>
                  <a:srgbClr val="CF5D0D"/>
                </a:solidFill>
                <a:latin typeface="Barlow SemiCondensed Heavy"/>
                <a:ea typeface="Barlow SemiCondensed Heavy"/>
                <a:cs typeface="Barlow SemiCondensed Heavy"/>
                <a:sym typeface="Barlow SemiCondensed Heavy"/>
              </a:rPr>
              <a:t>YOU</a:t>
            </a:r>
          </a:p>
        </p:txBody>
      </p:sp>
      <p:sp>
        <p:nvSpPr>
          <p:cNvPr id="3" name="Freeform 3"/>
          <p:cNvSpPr/>
          <p:nvPr/>
        </p:nvSpPr>
        <p:spPr>
          <a:xfrm>
            <a:off x="1219200" y="-184565"/>
            <a:ext cx="2151283" cy="2940390"/>
          </a:xfrm>
          <a:custGeom>
            <a:avLst/>
            <a:gdLst/>
            <a:ahLst/>
            <a:cxnLst/>
            <a:rect l="l" t="t" r="r" b="b"/>
            <a:pathLst>
              <a:path w="2151283" h="2940390">
                <a:moveTo>
                  <a:pt x="0" y="0"/>
                </a:moveTo>
                <a:lnTo>
                  <a:pt x="2151283" y="0"/>
                </a:lnTo>
                <a:lnTo>
                  <a:pt x="2151283" y="2940390"/>
                </a:lnTo>
                <a:lnTo>
                  <a:pt x="0" y="2940390"/>
                </a:lnTo>
                <a:lnTo>
                  <a:pt x="0" y="0"/>
                </a:lnTo>
                <a:close/>
              </a:path>
            </a:pathLst>
          </a:custGeom>
          <a:blipFill>
            <a:blip r:embed="rId2">
              <a:extLst>
                <a:ext uri="{96DAC541-7B7A-43D3-8B79-37D633B846F1}">
                  <asvg:svgBlip xmlns:asvg="http://schemas.microsoft.com/office/drawing/2016/SVG/main" r:embed="rId3"/>
                </a:ext>
              </a:extLst>
            </a:blip>
            <a:stretch>
              <a:fillRect r="-39529"/>
            </a:stretch>
          </a:blipFill>
        </p:spPr>
      </p:sp>
      <p:sp>
        <p:nvSpPr>
          <p:cNvPr id="4" name="Freeform 4"/>
          <p:cNvSpPr/>
          <p:nvPr/>
        </p:nvSpPr>
        <p:spPr>
          <a:xfrm flipH="1">
            <a:off x="5649837" y="7082639"/>
            <a:ext cx="12827621" cy="3768114"/>
          </a:xfrm>
          <a:custGeom>
            <a:avLst/>
            <a:gdLst/>
            <a:ahLst/>
            <a:cxnLst/>
            <a:rect l="l" t="t" r="r" b="b"/>
            <a:pathLst>
              <a:path w="12827621" h="3768114">
                <a:moveTo>
                  <a:pt x="12827621" y="0"/>
                </a:moveTo>
                <a:lnTo>
                  <a:pt x="0" y="0"/>
                </a:lnTo>
                <a:lnTo>
                  <a:pt x="0" y="3768113"/>
                </a:lnTo>
                <a:lnTo>
                  <a:pt x="12827621" y="3768113"/>
                </a:lnTo>
                <a:lnTo>
                  <a:pt x="12827621"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26894" y="9740878"/>
            <a:ext cx="7760639" cy="1109874"/>
            <a:chOff x="0" y="0"/>
            <a:chExt cx="2020531" cy="288963"/>
          </a:xfrm>
        </p:grpSpPr>
        <p:sp>
          <p:nvSpPr>
            <p:cNvPr id="6" name="Freeform 6"/>
            <p:cNvSpPr/>
            <p:nvPr/>
          </p:nvSpPr>
          <p:spPr>
            <a:xfrm>
              <a:off x="0" y="0"/>
              <a:ext cx="2020531" cy="288963"/>
            </a:xfrm>
            <a:custGeom>
              <a:avLst/>
              <a:gdLst/>
              <a:ahLst/>
              <a:cxnLst/>
              <a:rect l="l" t="t" r="r" b="b"/>
              <a:pathLst>
                <a:path w="2020531" h="288963">
                  <a:moveTo>
                    <a:pt x="0" y="0"/>
                  </a:moveTo>
                  <a:lnTo>
                    <a:pt x="2020531" y="0"/>
                  </a:lnTo>
                  <a:lnTo>
                    <a:pt x="2020531" y="288963"/>
                  </a:lnTo>
                  <a:lnTo>
                    <a:pt x="0" y="288963"/>
                  </a:lnTo>
                  <a:close/>
                </a:path>
              </a:pathLst>
            </a:custGeom>
            <a:solidFill>
              <a:srgbClr val="0E4394"/>
            </a:solidFill>
          </p:spPr>
        </p:sp>
        <p:sp>
          <p:nvSpPr>
            <p:cNvPr id="7" name="TextBox 7"/>
            <p:cNvSpPr txBox="1"/>
            <p:nvPr/>
          </p:nvSpPr>
          <p:spPr>
            <a:xfrm>
              <a:off x="0" y="-38100"/>
              <a:ext cx="2020531" cy="32706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940931" y="1461865"/>
            <a:ext cx="4318369" cy="760672"/>
            <a:chOff x="0" y="0"/>
            <a:chExt cx="4440544" cy="782193"/>
          </a:xfrm>
        </p:grpSpPr>
        <p:sp>
          <p:nvSpPr>
            <p:cNvPr id="9" name="Freeform 9"/>
            <p:cNvSpPr/>
            <p:nvPr/>
          </p:nvSpPr>
          <p:spPr>
            <a:xfrm>
              <a:off x="0" y="0"/>
              <a:ext cx="4440544" cy="782193"/>
            </a:xfrm>
            <a:custGeom>
              <a:avLst/>
              <a:gdLst/>
              <a:ahLst/>
              <a:cxnLst/>
              <a:rect l="l" t="t" r="r" b="b"/>
              <a:pathLst>
                <a:path w="4440544" h="782193">
                  <a:moveTo>
                    <a:pt x="203200" y="0"/>
                  </a:moveTo>
                  <a:lnTo>
                    <a:pt x="4440544" y="0"/>
                  </a:lnTo>
                  <a:lnTo>
                    <a:pt x="4237344" y="782193"/>
                  </a:lnTo>
                  <a:lnTo>
                    <a:pt x="0" y="782193"/>
                  </a:lnTo>
                  <a:lnTo>
                    <a:pt x="203200" y="0"/>
                  </a:lnTo>
                  <a:close/>
                </a:path>
              </a:pathLst>
            </a:custGeom>
            <a:solidFill>
              <a:srgbClr val="0E4394"/>
            </a:solidFill>
          </p:spPr>
        </p:sp>
        <p:sp>
          <p:nvSpPr>
            <p:cNvPr id="10" name="TextBox 10"/>
            <p:cNvSpPr txBox="1"/>
            <p:nvPr/>
          </p:nvSpPr>
          <p:spPr>
            <a:xfrm>
              <a:off x="101600" y="-38100"/>
              <a:ext cx="4237344" cy="82029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308331" y="1700957"/>
            <a:ext cx="284145" cy="282488"/>
          </a:xfrm>
          <a:custGeom>
            <a:avLst/>
            <a:gdLst/>
            <a:ahLst/>
            <a:cxnLst/>
            <a:rect l="l" t="t" r="r" b="b"/>
            <a:pathLst>
              <a:path w="284145" h="282488">
                <a:moveTo>
                  <a:pt x="0" y="0"/>
                </a:moveTo>
                <a:lnTo>
                  <a:pt x="284145" y="0"/>
                </a:lnTo>
                <a:lnTo>
                  <a:pt x="284145" y="282487"/>
                </a:lnTo>
                <a:lnTo>
                  <a:pt x="0" y="282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flipH="1">
            <a:off x="1219200" y="7297369"/>
            <a:ext cx="1818897" cy="798041"/>
          </a:xfrm>
          <a:custGeom>
            <a:avLst/>
            <a:gdLst/>
            <a:ahLst/>
            <a:cxnLst/>
            <a:rect l="l" t="t" r="r" b="b"/>
            <a:pathLst>
              <a:path w="1818897" h="798041">
                <a:moveTo>
                  <a:pt x="1818897" y="0"/>
                </a:moveTo>
                <a:lnTo>
                  <a:pt x="0" y="0"/>
                </a:lnTo>
                <a:lnTo>
                  <a:pt x="0" y="798042"/>
                </a:lnTo>
                <a:lnTo>
                  <a:pt x="1818897" y="798042"/>
                </a:lnTo>
                <a:lnTo>
                  <a:pt x="181889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3745492" y="1625031"/>
            <a:ext cx="3130288" cy="396240"/>
          </a:xfrm>
          <a:prstGeom prst="rect">
            <a:avLst/>
          </a:prstGeom>
        </p:spPr>
        <p:txBody>
          <a:bodyPr lIns="0" tIns="0" rIns="0" bIns="0" rtlCol="0" anchor="t">
            <a:spAutoFit/>
          </a:bodyPr>
          <a:lstStyle/>
          <a:p>
            <a:pPr algn="l">
              <a:lnSpc>
                <a:spcPts val="3360"/>
              </a:lnSpc>
            </a:pPr>
            <a:r>
              <a:rPr lang="en-US" sz="2400" b="1">
                <a:solidFill>
                  <a:srgbClr val="FFFFFF"/>
                </a:solidFill>
                <a:latin typeface="Open Sans Bold"/>
                <a:ea typeface="Open Sans Bold"/>
                <a:cs typeface="Open Sans Bold"/>
                <a:sym typeface="Open Sans Bold"/>
              </a:rPr>
              <a:t>PROJECT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162" y="-176961"/>
            <a:ext cx="1763342" cy="10769405"/>
            <a:chOff x="0" y="0"/>
            <a:chExt cx="464419" cy="2836386"/>
          </a:xfrm>
        </p:grpSpPr>
        <p:sp>
          <p:nvSpPr>
            <p:cNvPr id="3" name="Freeform 3"/>
            <p:cNvSpPr/>
            <p:nvPr/>
          </p:nvSpPr>
          <p:spPr>
            <a:xfrm>
              <a:off x="0" y="0"/>
              <a:ext cx="464419" cy="2836387"/>
            </a:xfrm>
            <a:custGeom>
              <a:avLst/>
              <a:gdLst/>
              <a:ahLst/>
              <a:cxnLst/>
              <a:rect l="l" t="t" r="r" b="b"/>
              <a:pathLst>
                <a:path w="464419" h="2836387">
                  <a:moveTo>
                    <a:pt x="0" y="0"/>
                  </a:moveTo>
                  <a:lnTo>
                    <a:pt x="464419" y="0"/>
                  </a:lnTo>
                  <a:lnTo>
                    <a:pt x="464419" y="2836387"/>
                  </a:lnTo>
                  <a:lnTo>
                    <a:pt x="0" y="2836387"/>
                  </a:lnTo>
                  <a:close/>
                </a:path>
              </a:pathLst>
            </a:custGeom>
            <a:solidFill>
              <a:srgbClr val="0E4394"/>
            </a:solidFill>
          </p:spPr>
        </p:sp>
        <p:sp>
          <p:nvSpPr>
            <p:cNvPr id="4" name="TextBox 4"/>
            <p:cNvSpPr txBox="1"/>
            <p:nvPr/>
          </p:nvSpPr>
          <p:spPr>
            <a:xfrm>
              <a:off x="0" y="-38100"/>
              <a:ext cx="464419" cy="287448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V="1">
            <a:off x="4491680" y="7378363"/>
            <a:ext cx="2403039" cy="3284492"/>
          </a:xfrm>
          <a:custGeom>
            <a:avLst/>
            <a:gdLst/>
            <a:ahLst/>
            <a:cxnLst/>
            <a:rect l="l" t="t" r="r" b="b"/>
            <a:pathLst>
              <a:path w="2403039" h="3284492">
                <a:moveTo>
                  <a:pt x="0" y="3284492"/>
                </a:moveTo>
                <a:lnTo>
                  <a:pt x="2403040" y="3284492"/>
                </a:lnTo>
                <a:lnTo>
                  <a:pt x="2403040" y="0"/>
                </a:lnTo>
                <a:lnTo>
                  <a:pt x="0" y="0"/>
                </a:lnTo>
                <a:lnTo>
                  <a:pt x="0" y="3284492"/>
                </a:lnTo>
                <a:close/>
              </a:path>
            </a:pathLst>
          </a:custGeom>
          <a:blipFill>
            <a:blip r:embed="rId3">
              <a:extLst>
                <a:ext uri="{96DAC541-7B7A-43D3-8B79-37D633B846F1}">
                  <asvg:svgBlip xmlns:asvg="http://schemas.microsoft.com/office/drawing/2016/SVG/main" r:embed="rId4"/>
                </a:ext>
              </a:extLst>
            </a:blip>
            <a:stretch>
              <a:fillRect r="-39529"/>
            </a:stretch>
          </a:blipFill>
        </p:spPr>
      </p:sp>
      <p:sp>
        <p:nvSpPr>
          <p:cNvPr id="6" name="Freeform 6"/>
          <p:cNvSpPr/>
          <p:nvPr/>
        </p:nvSpPr>
        <p:spPr>
          <a:xfrm>
            <a:off x="6026047" y="1859724"/>
            <a:ext cx="2076242" cy="821220"/>
          </a:xfrm>
          <a:custGeom>
            <a:avLst/>
            <a:gdLst/>
            <a:ahLst/>
            <a:cxnLst/>
            <a:rect l="l" t="t" r="r" b="b"/>
            <a:pathLst>
              <a:path w="2076242" h="821220">
                <a:moveTo>
                  <a:pt x="0" y="0"/>
                </a:moveTo>
                <a:lnTo>
                  <a:pt x="2076242" y="0"/>
                </a:lnTo>
                <a:lnTo>
                  <a:pt x="2076242" y="821220"/>
                </a:lnTo>
                <a:lnTo>
                  <a:pt x="0" y="821220"/>
                </a:lnTo>
                <a:lnTo>
                  <a:pt x="0" y="0"/>
                </a:lnTo>
                <a:close/>
              </a:path>
            </a:pathLst>
          </a:custGeom>
          <a:blipFill>
            <a:blip r:embed="rId5">
              <a:extLst>
                <a:ext uri="{96DAC541-7B7A-43D3-8B79-37D633B846F1}">
                  <asvg:svgBlip xmlns:asvg="http://schemas.microsoft.com/office/drawing/2016/SVG/main" r:embed="rId6"/>
                </a:ext>
              </a:extLst>
            </a:blip>
            <a:stretch>
              <a:fillRect b="-152402"/>
            </a:stretch>
          </a:blipFill>
        </p:spPr>
      </p:sp>
      <p:grpSp>
        <p:nvGrpSpPr>
          <p:cNvPr id="7" name="Group 7"/>
          <p:cNvGrpSpPr/>
          <p:nvPr/>
        </p:nvGrpSpPr>
        <p:grpSpPr>
          <a:xfrm>
            <a:off x="-1075993" y="2176886"/>
            <a:ext cx="8415545" cy="6843723"/>
            <a:chOff x="0" y="0"/>
            <a:chExt cx="672059" cy="546535"/>
          </a:xfrm>
        </p:grpSpPr>
        <p:sp>
          <p:nvSpPr>
            <p:cNvPr id="8" name="Freeform 8"/>
            <p:cNvSpPr/>
            <p:nvPr/>
          </p:nvSpPr>
          <p:spPr>
            <a:xfrm>
              <a:off x="0" y="0"/>
              <a:ext cx="672059" cy="546535"/>
            </a:xfrm>
            <a:custGeom>
              <a:avLst/>
              <a:gdLst/>
              <a:ahLst/>
              <a:cxnLst/>
              <a:rect l="l" t="t" r="r" b="b"/>
              <a:pathLst>
                <a:path w="672059" h="546535">
                  <a:moveTo>
                    <a:pt x="203200" y="0"/>
                  </a:moveTo>
                  <a:lnTo>
                    <a:pt x="672059" y="0"/>
                  </a:lnTo>
                  <a:lnTo>
                    <a:pt x="468859" y="546535"/>
                  </a:lnTo>
                  <a:lnTo>
                    <a:pt x="0" y="546535"/>
                  </a:lnTo>
                  <a:lnTo>
                    <a:pt x="203200" y="0"/>
                  </a:lnTo>
                  <a:close/>
                </a:path>
              </a:pathLst>
            </a:custGeom>
            <a:blipFill>
              <a:blip r:embed="rId7"/>
              <a:stretch>
                <a:fillRect l="-10991" r="-10991"/>
              </a:stretch>
            </a:blipFill>
          </p:spPr>
        </p:sp>
      </p:grpSp>
      <p:sp>
        <p:nvSpPr>
          <p:cNvPr id="9" name="Freeform 9"/>
          <p:cNvSpPr/>
          <p:nvPr/>
        </p:nvSpPr>
        <p:spPr>
          <a:xfrm>
            <a:off x="15813546" y="1542562"/>
            <a:ext cx="1445754" cy="634324"/>
          </a:xfrm>
          <a:custGeom>
            <a:avLst/>
            <a:gdLst/>
            <a:ahLst/>
            <a:cxnLst/>
            <a:rect l="l" t="t" r="r" b="b"/>
            <a:pathLst>
              <a:path w="1445754" h="634324">
                <a:moveTo>
                  <a:pt x="0" y="0"/>
                </a:moveTo>
                <a:lnTo>
                  <a:pt x="1445754" y="0"/>
                </a:lnTo>
                <a:lnTo>
                  <a:pt x="1445754" y="634324"/>
                </a:lnTo>
                <a:lnTo>
                  <a:pt x="0" y="634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8814301" y="2577510"/>
            <a:ext cx="8213729" cy="1055752"/>
          </a:xfrm>
          <a:prstGeom prst="rect">
            <a:avLst/>
          </a:prstGeom>
        </p:spPr>
        <p:txBody>
          <a:bodyPr lIns="0" tIns="0" rIns="0" bIns="0" rtlCol="0" anchor="t">
            <a:spAutoFit/>
          </a:bodyPr>
          <a:lstStyle/>
          <a:p>
            <a:pPr algn="r">
              <a:lnSpc>
                <a:spcPts val="8307"/>
              </a:lnSpc>
            </a:pPr>
            <a:r>
              <a:rPr lang="en-US" sz="7100" b="1">
                <a:solidFill>
                  <a:srgbClr val="0A4092"/>
                </a:solidFill>
                <a:latin typeface="Barlow SemiCondensed Heavy"/>
                <a:ea typeface="Barlow SemiCondensed Heavy"/>
                <a:cs typeface="Barlow SemiCondensed Heavy"/>
                <a:sym typeface="Barlow SemiCondensed Heavy"/>
              </a:rPr>
              <a:t>PROJECT OBJECTIVES</a:t>
            </a:r>
          </a:p>
        </p:txBody>
      </p:sp>
      <p:sp>
        <p:nvSpPr>
          <p:cNvPr id="11" name="TextBox 11"/>
          <p:cNvSpPr txBox="1"/>
          <p:nvPr/>
        </p:nvSpPr>
        <p:spPr>
          <a:xfrm>
            <a:off x="8282131" y="4329787"/>
            <a:ext cx="8745899" cy="53149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0000"/>
                </a:solidFill>
                <a:latin typeface="Open Sans Bold"/>
                <a:ea typeface="Open Sans Bold"/>
                <a:cs typeface="Open Sans Bold"/>
                <a:sym typeface="Open Sans Bold"/>
              </a:rPr>
              <a:t>Identify ETA-variation drivers under weather/traffic stress</a:t>
            </a:r>
          </a:p>
          <a:p>
            <a:pPr marL="647700" lvl="1" indent="-323850" algn="just">
              <a:lnSpc>
                <a:spcPts val="4200"/>
              </a:lnSpc>
              <a:buFont typeface="Arial"/>
              <a:buChar char="•"/>
            </a:pPr>
            <a:r>
              <a:rPr lang="en-US" sz="3000" b="1">
                <a:solidFill>
                  <a:srgbClr val="000000"/>
                </a:solidFill>
                <a:latin typeface="Open Sans Bold"/>
                <a:ea typeface="Open Sans Bold"/>
                <a:cs typeface="Open Sans Bold"/>
                <a:sym typeface="Open Sans Bold"/>
              </a:rPr>
              <a:t>Test buffer-stock adequacy vs. failure rate by quartile</a:t>
            </a:r>
          </a:p>
          <a:p>
            <a:pPr marL="647700" lvl="1" indent="-323850" algn="just">
              <a:lnSpc>
                <a:spcPts val="4200"/>
              </a:lnSpc>
              <a:buFont typeface="Arial"/>
              <a:buChar char="•"/>
            </a:pPr>
            <a:r>
              <a:rPr lang="en-US" sz="3000" b="1">
                <a:solidFill>
                  <a:srgbClr val="000000"/>
                </a:solidFill>
                <a:latin typeface="Open Sans Bold"/>
                <a:ea typeface="Open Sans Bold"/>
                <a:cs typeface="Open Sans Bold"/>
                <a:sym typeface="Open Sans Bold"/>
              </a:rPr>
              <a:t>Calibrate predictive risk bands and guardrails</a:t>
            </a:r>
          </a:p>
          <a:p>
            <a:pPr marL="647700" lvl="1" indent="-323850" algn="just">
              <a:lnSpc>
                <a:spcPts val="4200"/>
              </a:lnSpc>
              <a:buFont typeface="Arial"/>
              <a:buChar char="•"/>
            </a:pPr>
            <a:r>
              <a:rPr lang="en-US" sz="3000" b="1">
                <a:solidFill>
                  <a:srgbClr val="000000"/>
                </a:solidFill>
                <a:latin typeface="Open Sans Bold"/>
                <a:ea typeface="Open Sans Bold"/>
                <a:cs typeface="Open Sans Bold"/>
                <a:sym typeface="Open Sans Bold"/>
              </a:rPr>
              <a:t>Locate GPS drainage hotspots with DBSCAN</a:t>
            </a:r>
          </a:p>
          <a:p>
            <a:pPr marL="647700" lvl="1" indent="-323850" algn="just">
              <a:lnSpc>
                <a:spcPts val="4200"/>
              </a:lnSpc>
              <a:buFont typeface="Arial"/>
              <a:buChar char="•"/>
            </a:pPr>
            <a:r>
              <a:rPr lang="en-US" sz="3000" b="1">
                <a:solidFill>
                  <a:srgbClr val="000000"/>
                </a:solidFill>
                <a:latin typeface="Open Sans Bold"/>
                <a:ea typeface="Open Sans Bold"/>
                <a:cs typeface="Open Sans Bold"/>
                <a:sym typeface="Open Sans Bold"/>
              </a:rPr>
              <a:t>Deliver thresholds, playbooks, and KPIs</a:t>
            </a:r>
          </a:p>
          <a:p>
            <a:pPr algn="just">
              <a:lnSpc>
                <a:spcPts val="4200"/>
              </a:lnSpc>
            </a:pPr>
            <a:endParaRPr lang="en-US" sz="3000" b="1">
              <a:solidFill>
                <a:srgbClr val="000000"/>
              </a:solidFill>
              <a:latin typeface="Open Sans Bold"/>
              <a:ea typeface="Open Sans Bold"/>
              <a:cs typeface="Open Sans Bold"/>
              <a:sym typeface="Open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17925" y="1681580"/>
            <a:ext cx="14052151" cy="1466087"/>
          </a:xfrm>
          <a:prstGeom prst="rect">
            <a:avLst/>
          </a:prstGeom>
        </p:spPr>
        <p:txBody>
          <a:bodyPr lIns="0" tIns="0" rIns="0" bIns="0" rtlCol="0" anchor="t">
            <a:spAutoFit/>
          </a:bodyPr>
          <a:lstStyle/>
          <a:p>
            <a:pPr algn="ctr">
              <a:lnSpc>
                <a:spcPts val="11465"/>
              </a:lnSpc>
            </a:pPr>
            <a:r>
              <a:rPr lang="en-US" sz="9799" b="1">
                <a:solidFill>
                  <a:srgbClr val="0A4092"/>
                </a:solidFill>
                <a:latin typeface="Barlow SemiCondensed Heavy"/>
                <a:ea typeface="Barlow SemiCondensed Heavy"/>
                <a:cs typeface="Barlow SemiCondensed Heavy"/>
                <a:sym typeface="Barlow SemiCondensed Heavy"/>
              </a:rPr>
              <a:t>DATA AND </a:t>
            </a:r>
            <a:r>
              <a:rPr lang="en-US" sz="9799" b="1">
                <a:solidFill>
                  <a:srgbClr val="CF5D0D"/>
                </a:solidFill>
                <a:latin typeface="Barlow SemiCondensed Heavy"/>
                <a:ea typeface="Barlow SemiCondensed Heavy"/>
                <a:cs typeface="Barlow SemiCondensed Heavy"/>
                <a:sym typeface="Barlow SemiCondensed Heavy"/>
              </a:rPr>
              <a:t>METHODOLOGY</a:t>
            </a:r>
          </a:p>
        </p:txBody>
      </p:sp>
      <p:sp>
        <p:nvSpPr>
          <p:cNvPr id="3" name="Freeform 3"/>
          <p:cNvSpPr/>
          <p:nvPr/>
        </p:nvSpPr>
        <p:spPr>
          <a:xfrm>
            <a:off x="15927026" y="2087196"/>
            <a:ext cx="1332274" cy="584535"/>
          </a:xfrm>
          <a:custGeom>
            <a:avLst/>
            <a:gdLst/>
            <a:ahLst/>
            <a:cxnLst/>
            <a:rect l="l" t="t" r="r" b="b"/>
            <a:pathLst>
              <a:path w="1332274" h="584535">
                <a:moveTo>
                  <a:pt x="0" y="0"/>
                </a:moveTo>
                <a:lnTo>
                  <a:pt x="1332274" y="0"/>
                </a:lnTo>
                <a:lnTo>
                  <a:pt x="1332274" y="584535"/>
                </a:lnTo>
                <a:lnTo>
                  <a:pt x="0" y="584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028700" y="2087196"/>
            <a:ext cx="1332274" cy="584535"/>
          </a:xfrm>
          <a:custGeom>
            <a:avLst/>
            <a:gdLst/>
            <a:ahLst/>
            <a:cxnLst/>
            <a:rect l="l" t="t" r="r" b="b"/>
            <a:pathLst>
              <a:path w="1332274" h="584535">
                <a:moveTo>
                  <a:pt x="1332274" y="0"/>
                </a:moveTo>
                <a:lnTo>
                  <a:pt x="0" y="0"/>
                </a:lnTo>
                <a:lnTo>
                  <a:pt x="0" y="584535"/>
                </a:lnTo>
                <a:lnTo>
                  <a:pt x="1332274" y="584535"/>
                </a:lnTo>
                <a:lnTo>
                  <a:pt x="133227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88336" y="-1136307"/>
            <a:ext cx="1911328" cy="2612417"/>
          </a:xfrm>
          <a:custGeom>
            <a:avLst/>
            <a:gdLst/>
            <a:ahLst/>
            <a:cxnLst/>
            <a:rect l="l" t="t" r="r" b="b"/>
            <a:pathLst>
              <a:path w="1911328" h="2612417">
                <a:moveTo>
                  <a:pt x="0" y="0"/>
                </a:moveTo>
                <a:lnTo>
                  <a:pt x="1911328" y="0"/>
                </a:lnTo>
                <a:lnTo>
                  <a:pt x="1911328" y="2612416"/>
                </a:lnTo>
                <a:lnTo>
                  <a:pt x="0" y="2612416"/>
                </a:lnTo>
                <a:lnTo>
                  <a:pt x="0" y="0"/>
                </a:lnTo>
                <a:close/>
              </a:path>
            </a:pathLst>
          </a:custGeom>
          <a:blipFill>
            <a:blip r:embed="rId5">
              <a:extLst>
                <a:ext uri="{96DAC541-7B7A-43D3-8B79-37D633B846F1}">
                  <asvg:svgBlip xmlns:asvg="http://schemas.microsoft.com/office/drawing/2016/SVG/main" r:embed="rId6"/>
                </a:ext>
              </a:extLst>
            </a:blip>
            <a:stretch>
              <a:fillRect r="-39529"/>
            </a:stretch>
          </a:blipFill>
        </p:spPr>
      </p:sp>
      <p:sp>
        <p:nvSpPr>
          <p:cNvPr id="6" name="Freeform 6"/>
          <p:cNvSpPr/>
          <p:nvPr/>
        </p:nvSpPr>
        <p:spPr>
          <a:xfrm>
            <a:off x="9279060" y="4049897"/>
            <a:ext cx="8115300" cy="4156677"/>
          </a:xfrm>
          <a:custGeom>
            <a:avLst/>
            <a:gdLst/>
            <a:ahLst/>
            <a:cxnLst/>
            <a:rect l="l" t="t" r="r" b="b"/>
            <a:pathLst>
              <a:path w="8115300" h="4156677">
                <a:moveTo>
                  <a:pt x="0" y="0"/>
                </a:moveTo>
                <a:lnTo>
                  <a:pt x="8115300" y="0"/>
                </a:lnTo>
                <a:lnTo>
                  <a:pt x="8115300" y="4156678"/>
                </a:lnTo>
                <a:lnTo>
                  <a:pt x="0" y="4156678"/>
                </a:lnTo>
                <a:lnTo>
                  <a:pt x="0" y="0"/>
                </a:lnTo>
                <a:close/>
              </a:path>
            </a:pathLst>
          </a:custGeom>
          <a:blipFill>
            <a:blip r:embed="rId7"/>
            <a:stretch>
              <a:fillRect l="-53046" r="-1334" b="-593"/>
            </a:stretch>
          </a:blipFill>
        </p:spPr>
      </p:sp>
      <p:sp>
        <p:nvSpPr>
          <p:cNvPr id="7" name="TextBox 7"/>
          <p:cNvSpPr txBox="1"/>
          <p:nvPr/>
        </p:nvSpPr>
        <p:spPr>
          <a:xfrm>
            <a:off x="1028700" y="3700117"/>
            <a:ext cx="7765337" cy="5126990"/>
          </a:xfrm>
          <a:prstGeom prst="rect">
            <a:avLst/>
          </a:prstGeom>
        </p:spPr>
        <p:txBody>
          <a:bodyPr lIns="0" tIns="0" rIns="0" bIns="0" rtlCol="0" anchor="t">
            <a:spAutoFit/>
          </a:bodyPr>
          <a:lstStyle/>
          <a:p>
            <a:pPr marL="626111" lvl="1" indent="-313055" algn="just">
              <a:lnSpc>
                <a:spcPts val="4060"/>
              </a:lnSpc>
              <a:buFont typeface="Arial"/>
              <a:buChar char="•"/>
            </a:pPr>
            <a:r>
              <a:rPr lang="en-US" sz="2900" b="1">
                <a:solidFill>
                  <a:srgbClr val="000000"/>
                </a:solidFill>
                <a:latin typeface="Open Sans Bold"/>
                <a:ea typeface="Open Sans Bold"/>
                <a:cs typeface="Open Sans Bold"/>
                <a:sym typeface="Open Sans Bold"/>
              </a:rPr>
              <a:t>Telemetry, traffic, weather, inventory, cost</a:t>
            </a:r>
          </a:p>
          <a:p>
            <a:pPr marL="626111" lvl="1" indent="-313055" algn="just">
              <a:lnSpc>
                <a:spcPts val="4060"/>
              </a:lnSpc>
              <a:buFont typeface="Arial"/>
              <a:buChar char="•"/>
            </a:pPr>
            <a:r>
              <a:rPr lang="en-US" sz="2900" b="1">
                <a:solidFill>
                  <a:srgbClr val="000000"/>
                </a:solidFill>
                <a:latin typeface="Open Sans Bold"/>
                <a:ea typeface="Open Sans Bold"/>
                <a:cs typeface="Open Sans Bold"/>
                <a:sym typeface="Open Sans Bold"/>
              </a:rPr>
              <a:t>Unit fixes; planned lead time; efficiency ratios</a:t>
            </a:r>
          </a:p>
          <a:p>
            <a:pPr marL="626111" lvl="1" indent="-313055" algn="just">
              <a:lnSpc>
                <a:spcPts val="4060"/>
              </a:lnSpc>
              <a:buFont typeface="Arial"/>
              <a:buChar char="•"/>
            </a:pPr>
            <a:r>
              <a:rPr lang="en-US" sz="2900" b="1">
                <a:solidFill>
                  <a:srgbClr val="000000"/>
                </a:solidFill>
                <a:latin typeface="Open Sans Bold"/>
                <a:ea typeface="Open Sans Bold"/>
                <a:cs typeface="Open Sans Bold"/>
                <a:sym typeface="Open Sans Bold"/>
              </a:rPr>
              <a:t>Time-aware 80/20 split to prevent leakage</a:t>
            </a:r>
          </a:p>
          <a:p>
            <a:pPr marL="626111" lvl="1" indent="-313055" algn="just">
              <a:lnSpc>
                <a:spcPts val="4060"/>
              </a:lnSpc>
              <a:buFont typeface="Arial"/>
              <a:buChar char="•"/>
            </a:pPr>
            <a:r>
              <a:rPr lang="en-US" sz="2900" b="1">
                <a:solidFill>
                  <a:srgbClr val="000000"/>
                </a:solidFill>
                <a:latin typeface="Open Sans Bold"/>
                <a:ea typeface="Open Sans Bold"/>
                <a:cs typeface="Open Sans Bold"/>
                <a:sym typeface="Open Sans Bold"/>
              </a:rPr>
              <a:t>Linear interaction model (traffic×weather)</a:t>
            </a:r>
          </a:p>
          <a:p>
            <a:pPr marL="626111" lvl="1" indent="-313055" algn="just">
              <a:lnSpc>
                <a:spcPts val="4060"/>
              </a:lnSpc>
              <a:buFont typeface="Arial"/>
              <a:buChar char="•"/>
            </a:pPr>
            <a:r>
              <a:rPr lang="en-US" sz="2900" b="1">
                <a:solidFill>
                  <a:srgbClr val="000000"/>
                </a:solidFill>
                <a:latin typeface="Open Sans Bold"/>
                <a:ea typeface="Open Sans Bold"/>
                <a:cs typeface="Open Sans Bold"/>
                <a:sym typeface="Open Sans Bold"/>
              </a:rPr>
              <a:t>Yardstick metrics; reliability surface</a:t>
            </a:r>
          </a:p>
          <a:p>
            <a:pPr algn="just">
              <a:lnSpc>
                <a:spcPts val="4060"/>
              </a:lnSpc>
            </a:pPr>
            <a:endParaRPr lang="en-US" sz="2900" b="1">
              <a:solidFill>
                <a:srgbClr val="000000"/>
              </a:solidFill>
              <a:latin typeface="Open Sans Bold"/>
              <a:ea typeface="Open Sans Bold"/>
              <a:cs typeface="Open Sans Bold"/>
              <a:sym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272091" y="281959"/>
            <a:ext cx="2106655" cy="833249"/>
          </a:xfrm>
          <a:custGeom>
            <a:avLst/>
            <a:gdLst/>
            <a:ahLst/>
            <a:cxnLst/>
            <a:rect l="l" t="t" r="r" b="b"/>
            <a:pathLst>
              <a:path w="2106655" h="833249">
                <a:moveTo>
                  <a:pt x="0" y="0"/>
                </a:moveTo>
                <a:lnTo>
                  <a:pt x="2106655" y="0"/>
                </a:lnTo>
                <a:lnTo>
                  <a:pt x="2106655" y="833249"/>
                </a:lnTo>
                <a:lnTo>
                  <a:pt x="0" y="833249"/>
                </a:lnTo>
                <a:lnTo>
                  <a:pt x="0" y="0"/>
                </a:lnTo>
                <a:close/>
              </a:path>
            </a:pathLst>
          </a:custGeom>
          <a:blipFill>
            <a:blip r:embed="rId3">
              <a:extLst>
                <a:ext uri="{96DAC541-7B7A-43D3-8B79-37D633B846F1}">
                  <asvg:svgBlip xmlns:asvg="http://schemas.microsoft.com/office/drawing/2016/SVG/main" r:embed="rId4"/>
                </a:ext>
              </a:extLst>
            </a:blip>
            <a:stretch>
              <a:fillRect b="-152402"/>
            </a:stretch>
          </a:blipFill>
        </p:spPr>
      </p:sp>
      <p:sp>
        <p:nvSpPr>
          <p:cNvPr id="3" name="Freeform 3"/>
          <p:cNvSpPr/>
          <p:nvPr/>
        </p:nvSpPr>
        <p:spPr>
          <a:xfrm>
            <a:off x="1500193" y="7569277"/>
            <a:ext cx="409036" cy="409036"/>
          </a:xfrm>
          <a:custGeom>
            <a:avLst/>
            <a:gdLst/>
            <a:ahLst/>
            <a:cxnLst/>
            <a:rect l="l" t="t" r="r" b="b"/>
            <a:pathLst>
              <a:path w="409036" h="409036">
                <a:moveTo>
                  <a:pt x="0" y="0"/>
                </a:moveTo>
                <a:lnTo>
                  <a:pt x="409036" y="0"/>
                </a:lnTo>
                <a:lnTo>
                  <a:pt x="409036" y="409036"/>
                </a:lnTo>
                <a:lnTo>
                  <a:pt x="0" y="409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285162" y="9523748"/>
            <a:ext cx="18798720" cy="971856"/>
            <a:chOff x="0" y="0"/>
            <a:chExt cx="4951103" cy="255962"/>
          </a:xfrm>
        </p:grpSpPr>
        <p:sp>
          <p:nvSpPr>
            <p:cNvPr id="5" name="Freeform 5"/>
            <p:cNvSpPr/>
            <p:nvPr/>
          </p:nvSpPr>
          <p:spPr>
            <a:xfrm>
              <a:off x="0" y="0"/>
              <a:ext cx="4951103" cy="255962"/>
            </a:xfrm>
            <a:custGeom>
              <a:avLst/>
              <a:gdLst/>
              <a:ahLst/>
              <a:cxnLst/>
              <a:rect l="l" t="t" r="r" b="b"/>
              <a:pathLst>
                <a:path w="4951103" h="255962">
                  <a:moveTo>
                    <a:pt x="0" y="0"/>
                  </a:moveTo>
                  <a:lnTo>
                    <a:pt x="4951103" y="0"/>
                  </a:lnTo>
                  <a:lnTo>
                    <a:pt x="4951103" y="255962"/>
                  </a:lnTo>
                  <a:lnTo>
                    <a:pt x="0" y="255962"/>
                  </a:lnTo>
                  <a:close/>
                </a:path>
              </a:pathLst>
            </a:custGeom>
            <a:solidFill>
              <a:srgbClr val="0E4394"/>
            </a:solidFill>
          </p:spPr>
        </p:sp>
        <p:sp>
          <p:nvSpPr>
            <p:cNvPr id="6" name="TextBox 6"/>
            <p:cNvSpPr txBox="1"/>
            <p:nvPr/>
          </p:nvSpPr>
          <p:spPr>
            <a:xfrm>
              <a:off x="0" y="-38100"/>
              <a:ext cx="4951103" cy="29406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flipV="1">
            <a:off x="-1298563" y="-243771"/>
            <a:ext cx="8398581" cy="1963168"/>
          </a:xfrm>
          <a:custGeom>
            <a:avLst/>
            <a:gdLst/>
            <a:ahLst/>
            <a:cxnLst/>
            <a:rect l="l" t="t" r="r" b="b"/>
            <a:pathLst>
              <a:path w="8398581" h="1963168">
                <a:moveTo>
                  <a:pt x="0" y="1963169"/>
                </a:moveTo>
                <a:lnTo>
                  <a:pt x="8398581" y="1963169"/>
                </a:lnTo>
                <a:lnTo>
                  <a:pt x="8398581" y="0"/>
                </a:lnTo>
                <a:lnTo>
                  <a:pt x="0" y="0"/>
                </a:lnTo>
                <a:lnTo>
                  <a:pt x="0" y="196316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8168939" y="3412148"/>
            <a:ext cx="9842836" cy="4971246"/>
          </a:xfrm>
          <a:custGeom>
            <a:avLst/>
            <a:gdLst/>
            <a:ahLst/>
            <a:cxnLst/>
            <a:rect l="l" t="t" r="r" b="b"/>
            <a:pathLst>
              <a:path w="9842836" h="4971246">
                <a:moveTo>
                  <a:pt x="0" y="0"/>
                </a:moveTo>
                <a:lnTo>
                  <a:pt x="9842836" y="0"/>
                </a:lnTo>
                <a:lnTo>
                  <a:pt x="9842836" y="4971247"/>
                </a:lnTo>
                <a:lnTo>
                  <a:pt x="0" y="4971247"/>
                </a:lnTo>
                <a:lnTo>
                  <a:pt x="0" y="0"/>
                </a:lnTo>
                <a:close/>
              </a:path>
            </a:pathLst>
          </a:custGeom>
          <a:blipFill>
            <a:blip r:embed="rId9"/>
            <a:stretch>
              <a:fillRect r="-1012"/>
            </a:stretch>
          </a:blipFill>
        </p:spPr>
      </p:sp>
      <p:sp>
        <p:nvSpPr>
          <p:cNvPr id="9" name="TextBox 9"/>
          <p:cNvSpPr txBox="1"/>
          <p:nvPr/>
        </p:nvSpPr>
        <p:spPr>
          <a:xfrm>
            <a:off x="781090" y="3354998"/>
            <a:ext cx="7140239" cy="5408085"/>
          </a:xfrm>
          <a:prstGeom prst="rect">
            <a:avLst/>
          </a:prstGeom>
        </p:spPr>
        <p:txBody>
          <a:bodyPr lIns="0" tIns="0" rIns="0" bIns="0" rtlCol="0" anchor="t">
            <a:spAutoFit/>
          </a:bodyPr>
          <a:lstStyle/>
          <a:p>
            <a:pPr marL="665679" lvl="1" indent="-332839" algn="just">
              <a:lnSpc>
                <a:spcPts val="4316"/>
              </a:lnSpc>
              <a:buFont typeface="Arial"/>
              <a:buChar char="•"/>
            </a:pPr>
            <a:r>
              <a:rPr lang="en-US" sz="3083" b="1">
                <a:solidFill>
                  <a:srgbClr val="000000"/>
                </a:solidFill>
                <a:latin typeface="Open Sans Bold"/>
                <a:ea typeface="Open Sans Bold"/>
                <a:cs typeface="Open Sans Bold"/>
                <a:sym typeface="Open Sans Bold"/>
              </a:rPr>
              <a:t>Right-skew in MPG and ETA variation</a:t>
            </a:r>
          </a:p>
          <a:p>
            <a:pPr marL="665679" lvl="1" indent="-332839" algn="just">
              <a:lnSpc>
                <a:spcPts val="4316"/>
              </a:lnSpc>
              <a:buFont typeface="Arial"/>
              <a:buChar char="•"/>
            </a:pPr>
            <a:r>
              <a:rPr lang="en-US" sz="3083" b="1">
                <a:solidFill>
                  <a:srgbClr val="000000"/>
                </a:solidFill>
                <a:latin typeface="Open Sans Bold"/>
                <a:ea typeface="Open Sans Bold"/>
                <a:cs typeface="Open Sans Bold"/>
                <a:sym typeface="Open Sans Bold"/>
              </a:rPr>
              <a:t>High-end outliers present in both</a:t>
            </a:r>
          </a:p>
          <a:p>
            <a:pPr marL="665679" lvl="1" indent="-332839" algn="just">
              <a:lnSpc>
                <a:spcPts val="4316"/>
              </a:lnSpc>
              <a:buFont typeface="Arial"/>
              <a:buChar char="•"/>
            </a:pPr>
            <a:r>
              <a:rPr lang="en-US" sz="3083" b="1">
                <a:solidFill>
                  <a:srgbClr val="000000"/>
                </a:solidFill>
                <a:latin typeface="Open Sans Bold"/>
                <a:ea typeface="Open Sans Bold"/>
                <a:cs typeface="Open Sans Bold"/>
                <a:sym typeface="Open Sans Bold"/>
              </a:rPr>
              <a:t>Tails inflate risk beyond averages</a:t>
            </a:r>
          </a:p>
          <a:p>
            <a:pPr marL="665679" lvl="1" indent="-332839" algn="just">
              <a:lnSpc>
                <a:spcPts val="4316"/>
              </a:lnSpc>
              <a:buFont typeface="Arial"/>
              <a:buChar char="•"/>
            </a:pPr>
            <a:r>
              <a:rPr lang="en-US" sz="3083" b="1">
                <a:solidFill>
                  <a:srgbClr val="000000"/>
                </a:solidFill>
                <a:latin typeface="Open Sans Bold"/>
                <a:ea typeface="Open Sans Bold"/>
                <a:cs typeface="Open Sans Bold"/>
                <a:sym typeface="Open Sans Bold"/>
              </a:rPr>
              <a:t>Motivates percentile guardrails</a:t>
            </a:r>
          </a:p>
          <a:p>
            <a:pPr marL="665679" lvl="1" indent="-332839" algn="just">
              <a:lnSpc>
                <a:spcPts val="4316"/>
              </a:lnSpc>
              <a:buFont typeface="Arial"/>
              <a:buChar char="•"/>
            </a:pPr>
            <a:r>
              <a:rPr lang="en-US" sz="3083" b="1">
                <a:solidFill>
                  <a:srgbClr val="000000"/>
                </a:solidFill>
                <a:latin typeface="Open Sans Bold"/>
                <a:ea typeface="Open Sans Bold"/>
                <a:cs typeface="Open Sans Bold"/>
                <a:sym typeface="Open Sans Bold"/>
              </a:rPr>
              <a:t>Supports robust/quantile modeling</a:t>
            </a:r>
          </a:p>
          <a:p>
            <a:pPr algn="just">
              <a:lnSpc>
                <a:spcPts val="4316"/>
              </a:lnSpc>
            </a:pPr>
            <a:endParaRPr lang="en-US" sz="3083" b="1">
              <a:solidFill>
                <a:srgbClr val="000000"/>
              </a:solidFill>
              <a:latin typeface="Open Sans Bold"/>
              <a:ea typeface="Open Sans Bold"/>
              <a:cs typeface="Open Sans Bold"/>
              <a:sym typeface="Open Sans Bold"/>
            </a:endParaRPr>
          </a:p>
        </p:txBody>
      </p:sp>
      <p:sp>
        <p:nvSpPr>
          <p:cNvPr id="10" name="TextBox 10"/>
          <p:cNvSpPr txBox="1"/>
          <p:nvPr/>
        </p:nvSpPr>
        <p:spPr>
          <a:xfrm>
            <a:off x="1028700" y="2128973"/>
            <a:ext cx="10066034" cy="1094614"/>
          </a:xfrm>
          <a:prstGeom prst="rect">
            <a:avLst/>
          </a:prstGeom>
        </p:spPr>
        <p:txBody>
          <a:bodyPr lIns="0" tIns="0" rIns="0" bIns="0" rtlCol="0" anchor="t">
            <a:spAutoFit/>
          </a:bodyPr>
          <a:lstStyle/>
          <a:p>
            <a:pPr algn="l">
              <a:lnSpc>
                <a:spcPts val="8541"/>
              </a:lnSpc>
            </a:pPr>
            <a:r>
              <a:rPr lang="en-US" sz="7300" b="1">
                <a:solidFill>
                  <a:srgbClr val="CF5D0D"/>
                </a:solidFill>
                <a:latin typeface="Barlow SemiCondensed Heavy"/>
                <a:ea typeface="Barlow SemiCondensed Heavy"/>
                <a:cs typeface="Barlow SemiCondensed Heavy"/>
                <a:sym typeface="Barlow SemiCondensed Heavy"/>
              </a:rPr>
              <a:t>DISTRIBUTION &amp; </a:t>
            </a:r>
            <a:r>
              <a:rPr lang="en-US" sz="7300" b="1">
                <a:solidFill>
                  <a:srgbClr val="0A4092"/>
                </a:solidFill>
                <a:latin typeface="Barlow SemiCondensed Heavy"/>
                <a:ea typeface="Barlow SemiCondensed Heavy"/>
                <a:cs typeface="Barlow SemiCondensed Heavy"/>
                <a:sym typeface="Barlow SemiCondensed Heavy"/>
              </a:rPr>
              <a:t>OUTLIERS</a:t>
            </a:r>
          </a:p>
        </p:txBody>
      </p:sp>
      <p:sp>
        <p:nvSpPr>
          <p:cNvPr id="11" name="TextBox 11"/>
          <p:cNvSpPr txBox="1"/>
          <p:nvPr/>
        </p:nvSpPr>
        <p:spPr>
          <a:xfrm>
            <a:off x="2189636" y="7154670"/>
            <a:ext cx="3161212" cy="1228725"/>
          </a:xfrm>
          <a:prstGeom prst="rect">
            <a:avLst/>
          </a:prstGeom>
        </p:spPr>
        <p:txBody>
          <a:bodyPr lIns="0" tIns="0" rIns="0" bIns="0" rtlCol="0" anchor="t">
            <a:spAutoFit/>
          </a:bodyPr>
          <a:lstStyle/>
          <a:p>
            <a:pPr algn="just">
              <a:lnSpc>
                <a:spcPts val="1950"/>
              </a:lnSpc>
            </a:pPr>
            <a:r>
              <a:rPr lang="en-US" sz="1500" b="1">
                <a:solidFill>
                  <a:srgbClr val="FFFFFF"/>
                </a:solidFill>
                <a:latin typeface="Open Sans Bold"/>
                <a:ea typeface="Open Sans Bold"/>
                <a:cs typeface="Open Sans Bold"/>
                <a:sym typeface="Open Sans Bold"/>
              </a:rPr>
              <a:t>Procurement Management – Involves selecting reliable suppliers, negotiating contracts, and ensuring the timely acquisition of quality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9758" y="2247686"/>
            <a:ext cx="4058570" cy="886246"/>
            <a:chOff x="0" y="0"/>
            <a:chExt cx="3743264" cy="817394"/>
          </a:xfrm>
        </p:grpSpPr>
        <p:sp>
          <p:nvSpPr>
            <p:cNvPr id="3" name="Freeform 3"/>
            <p:cNvSpPr/>
            <p:nvPr/>
          </p:nvSpPr>
          <p:spPr>
            <a:xfrm>
              <a:off x="0" y="0"/>
              <a:ext cx="3743264" cy="817394"/>
            </a:xfrm>
            <a:custGeom>
              <a:avLst/>
              <a:gdLst/>
              <a:ahLst/>
              <a:cxnLst/>
              <a:rect l="l" t="t" r="r" b="b"/>
              <a:pathLst>
                <a:path w="3743264" h="817394">
                  <a:moveTo>
                    <a:pt x="203200" y="0"/>
                  </a:moveTo>
                  <a:lnTo>
                    <a:pt x="3743264" y="0"/>
                  </a:lnTo>
                  <a:lnTo>
                    <a:pt x="3540064" y="817394"/>
                  </a:lnTo>
                  <a:lnTo>
                    <a:pt x="0" y="817394"/>
                  </a:lnTo>
                  <a:lnTo>
                    <a:pt x="203200" y="0"/>
                  </a:lnTo>
                  <a:close/>
                </a:path>
              </a:pathLst>
            </a:custGeom>
            <a:solidFill>
              <a:srgbClr val="0E4394"/>
            </a:solidFill>
          </p:spPr>
        </p:sp>
        <p:sp>
          <p:nvSpPr>
            <p:cNvPr id="4" name="TextBox 4"/>
            <p:cNvSpPr txBox="1"/>
            <p:nvPr/>
          </p:nvSpPr>
          <p:spPr>
            <a:xfrm>
              <a:off x="101600" y="-38100"/>
              <a:ext cx="3540064" cy="85549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16045" y="3687663"/>
            <a:ext cx="304069" cy="304069"/>
          </a:xfrm>
          <a:custGeom>
            <a:avLst/>
            <a:gdLst/>
            <a:ahLst/>
            <a:cxnLst/>
            <a:rect l="l" t="t" r="r" b="b"/>
            <a:pathLst>
              <a:path w="304069" h="304069">
                <a:moveTo>
                  <a:pt x="0" y="0"/>
                </a:moveTo>
                <a:lnTo>
                  <a:pt x="304069" y="0"/>
                </a:lnTo>
                <a:lnTo>
                  <a:pt x="304069" y="304068"/>
                </a:lnTo>
                <a:lnTo>
                  <a:pt x="0" y="304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669427"/>
            <a:ext cx="1770080" cy="2419358"/>
          </a:xfrm>
          <a:custGeom>
            <a:avLst/>
            <a:gdLst/>
            <a:ahLst/>
            <a:cxnLst/>
            <a:rect l="l" t="t" r="r" b="b"/>
            <a:pathLst>
              <a:path w="1770080" h="2419358">
                <a:moveTo>
                  <a:pt x="0" y="0"/>
                </a:moveTo>
                <a:lnTo>
                  <a:pt x="1770080" y="0"/>
                </a:lnTo>
                <a:lnTo>
                  <a:pt x="1770080" y="2419359"/>
                </a:lnTo>
                <a:lnTo>
                  <a:pt x="0" y="2419359"/>
                </a:lnTo>
                <a:lnTo>
                  <a:pt x="0" y="0"/>
                </a:lnTo>
                <a:close/>
              </a:path>
            </a:pathLst>
          </a:custGeom>
          <a:blipFill>
            <a:blip r:embed="rId5">
              <a:extLst>
                <a:ext uri="{96DAC541-7B7A-43D3-8B79-37D633B846F1}">
                  <asvg:svgBlip xmlns:asvg="http://schemas.microsoft.com/office/drawing/2016/SVG/main" r:embed="rId6"/>
                </a:ext>
              </a:extLst>
            </a:blip>
            <a:stretch>
              <a:fillRect r="-39529"/>
            </a:stretch>
          </a:blipFill>
        </p:spPr>
      </p:sp>
      <p:sp>
        <p:nvSpPr>
          <p:cNvPr id="7" name="Freeform 7"/>
          <p:cNvSpPr/>
          <p:nvPr/>
        </p:nvSpPr>
        <p:spPr>
          <a:xfrm>
            <a:off x="8477863" y="3547429"/>
            <a:ext cx="1332274" cy="584535"/>
          </a:xfrm>
          <a:custGeom>
            <a:avLst/>
            <a:gdLst/>
            <a:ahLst/>
            <a:cxnLst/>
            <a:rect l="l" t="t" r="r" b="b"/>
            <a:pathLst>
              <a:path w="1332274" h="584535">
                <a:moveTo>
                  <a:pt x="0" y="0"/>
                </a:moveTo>
                <a:lnTo>
                  <a:pt x="1332274" y="0"/>
                </a:lnTo>
                <a:lnTo>
                  <a:pt x="1332274" y="584536"/>
                </a:lnTo>
                <a:lnTo>
                  <a:pt x="0" y="584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60246" y="3687663"/>
            <a:ext cx="7738302" cy="6016530"/>
          </a:xfrm>
          <a:custGeom>
            <a:avLst/>
            <a:gdLst/>
            <a:ahLst/>
            <a:cxnLst/>
            <a:rect l="l" t="t" r="r" b="b"/>
            <a:pathLst>
              <a:path w="7738302" h="6016530">
                <a:moveTo>
                  <a:pt x="0" y="0"/>
                </a:moveTo>
                <a:lnTo>
                  <a:pt x="7738302" y="0"/>
                </a:lnTo>
                <a:lnTo>
                  <a:pt x="7738302" y="6016529"/>
                </a:lnTo>
                <a:lnTo>
                  <a:pt x="0" y="6016529"/>
                </a:lnTo>
                <a:lnTo>
                  <a:pt x="0" y="0"/>
                </a:lnTo>
                <a:close/>
              </a:path>
            </a:pathLst>
          </a:custGeom>
          <a:blipFill>
            <a:blip r:embed="rId9"/>
            <a:stretch>
              <a:fillRect/>
            </a:stretch>
          </a:blipFill>
        </p:spPr>
      </p:sp>
      <p:sp>
        <p:nvSpPr>
          <p:cNvPr id="9" name="TextBox 9"/>
          <p:cNvSpPr txBox="1"/>
          <p:nvPr/>
        </p:nvSpPr>
        <p:spPr>
          <a:xfrm>
            <a:off x="5513905" y="1759457"/>
            <a:ext cx="11745395" cy="1280160"/>
          </a:xfrm>
          <a:prstGeom prst="rect">
            <a:avLst/>
          </a:prstGeom>
        </p:spPr>
        <p:txBody>
          <a:bodyPr lIns="0" tIns="0" rIns="0" bIns="0" rtlCol="0" anchor="t">
            <a:spAutoFit/>
          </a:bodyPr>
          <a:lstStyle/>
          <a:p>
            <a:pPr algn="r">
              <a:lnSpc>
                <a:spcPts val="9944"/>
              </a:lnSpc>
            </a:pPr>
            <a:r>
              <a:rPr lang="en-US" sz="8499" b="1">
                <a:solidFill>
                  <a:srgbClr val="0A4092"/>
                </a:solidFill>
                <a:latin typeface="Barlow SemiCondensed Heavy"/>
                <a:ea typeface="Barlow SemiCondensed Heavy"/>
                <a:cs typeface="Barlow SemiCondensed Heavy"/>
                <a:sym typeface="Barlow SemiCondensed Heavy"/>
              </a:rPr>
              <a:t>CORRELATION </a:t>
            </a:r>
            <a:r>
              <a:rPr lang="en-US" sz="8499" b="1">
                <a:solidFill>
                  <a:srgbClr val="CF5D0D"/>
                </a:solidFill>
                <a:latin typeface="Barlow SemiCondensed Heavy"/>
                <a:ea typeface="Barlow SemiCondensed Heavy"/>
                <a:cs typeface="Barlow SemiCondensed Heavy"/>
                <a:sym typeface="Barlow SemiCondensed Heavy"/>
              </a:rPr>
              <a:t>HIGHLIGHTS</a:t>
            </a:r>
          </a:p>
        </p:txBody>
      </p:sp>
      <p:sp>
        <p:nvSpPr>
          <p:cNvPr id="10" name="TextBox 10"/>
          <p:cNvSpPr txBox="1"/>
          <p:nvPr/>
        </p:nvSpPr>
        <p:spPr>
          <a:xfrm>
            <a:off x="8477863" y="4065290"/>
            <a:ext cx="7557678" cy="5606126"/>
          </a:xfrm>
          <a:prstGeom prst="rect">
            <a:avLst/>
          </a:prstGeom>
        </p:spPr>
        <p:txBody>
          <a:bodyPr lIns="0" tIns="0" rIns="0" bIns="0" rtlCol="0" anchor="t">
            <a:spAutoFit/>
          </a:bodyPr>
          <a:lstStyle/>
          <a:p>
            <a:pPr marL="682540" lvl="1" indent="-341270" algn="just">
              <a:lnSpc>
                <a:spcPts val="4425"/>
              </a:lnSpc>
              <a:buFont typeface="Arial"/>
              <a:buChar char="•"/>
            </a:pPr>
            <a:r>
              <a:rPr lang="en-US" sz="3161" b="1">
                <a:solidFill>
                  <a:srgbClr val="000000"/>
                </a:solidFill>
                <a:latin typeface="Open Sans Bold"/>
                <a:ea typeface="Open Sans Bold"/>
                <a:cs typeface="Open Sans Bold"/>
                <a:sym typeface="Open Sans Bold"/>
              </a:rPr>
              <a:t>Annotated lower-triangle with labels</a:t>
            </a:r>
          </a:p>
          <a:p>
            <a:pPr marL="682540" lvl="1" indent="-341270" algn="just">
              <a:lnSpc>
                <a:spcPts val="4425"/>
              </a:lnSpc>
              <a:buFont typeface="Arial"/>
              <a:buChar char="•"/>
            </a:pPr>
            <a:r>
              <a:rPr lang="en-US" sz="3161" b="1">
                <a:solidFill>
                  <a:srgbClr val="000000"/>
                </a:solidFill>
                <a:latin typeface="Open Sans Bold"/>
                <a:ea typeface="Open Sans Bold"/>
                <a:cs typeface="Open Sans Bold"/>
                <a:sym typeface="Open Sans Bold"/>
              </a:rPr>
              <a:t>Lead time relates to shipping costs</a:t>
            </a:r>
          </a:p>
          <a:p>
            <a:pPr marL="682540" lvl="1" indent="-341270" algn="just">
              <a:lnSpc>
                <a:spcPts val="4425"/>
              </a:lnSpc>
              <a:buFont typeface="Arial"/>
              <a:buChar char="•"/>
            </a:pPr>
            <a:r>
              <a:rPr lang="en-US" sz="3161" b="1">
                <a:solidFill>
                  <a:srgbClr val="000000"/>
                </a:solidFill>
                <a:latin typeface="Open Sans Bold"/>
                <a:ea typeface="Open Sans Bold"/>
                <a:cs typeface="Open Sans Bold"/>
                <a:sym typeface="Open Sans Bold"/>
              </a:rPr>
              <a:t>Modest pairwise links otherwise</a:t>
            </a:r>
          </a:p>
          <a:p>
            <a:pPr marL="682540" lvl="1" indent="-341270" algn="just">
              <a:lnSpc>
                <a:spcPts val="4425"/>
              </a:lnSpc>
              <a:buFont typeface="Arial"/>
              <a:buChar char="•"/>
            </a:pPr>
            <a:r>
              <a:rPr lang="en-US" sz="3161" b="1">
                <a:solidFill>
                  <a:srgbClr val="000000"/>
                </a:solidFill>
                <a:latin typeface="Open Sans Bold"/>
                <a:ea typeface="Open Sans Bold"/>
                <a:cs typeface="Open Sans Bold"/>
                <a:sym typeface="Open Sans Bold"/>
              </a:rPr>
              <a:t>Interactions favored over many terms</a:t>
            </a:r>
          </a:p>
          <a:p>
            <a:pPr marL="682540" lvl="1" indent="-341270" algn="just">
              <a:lnSpc>
                <a:spcPts val="4425"/>
              </a:lnSpc>
              <a:buFont typeface="Arial"/>
              <a:buChar char="•"/>
            </a:pPr>
            <a:r>
              <a:rPr lang="en-US" sz="3161" b="1">
                <a:solidFill>
                  <a:srgbClr val="000000"/>
                </a:solidFill>
                <a:latin typeface="Open Sans Bold"/>
                <a:ea typeface="Open Sans Bold"/>
                <a:cs typeface="Open Sans Bold"/>
                <a:sym typeface="Open Sans Bold"/>
              </a:rPr>
              <a:t>Parsimony reduces overfitting risk</a:t>
            </a:r>
          </a:p>
          <a:p>
            <a:pPr algn="just">
              <a:lnSpc>
                <a:spcPts val="4425"/>
              </a:lnSpc>
            </a:pPr>
            <a:endParaRPr lang="en-US" sz="3161" b="1">
              <a:solidFill>
                <a:srgbClr val="000000"/>
              </a:solidFill>
              <a:latin typeface="Open Sans Bold"/>
              <a:ea typeface="Open Sans Bold"/>
              <a:cs typeface="Open Sans Bold"/>
              <a:sym typeface="Open Sans Bold"/>
            </a:endParaRPr>
          </a:p>
        </p:txBody>
      </p:sp>
      <p:sp>
        <p:nvSpPr>
          <p:cNvPr id="11" name="TextBox 11"/>
          <p:cNvSpPr txBox="1"/>
          <p:nvPr/>
        </p:nvSpPr>
        <p:spPr>
          <a:xfrm>
            <a:off x="1748689" y="2491737"/>
            <a:ext cx="2780708" cy="379095"/>
          </a:xfrm>
          <a:prstGeom prst="rect">
            <a:avLst/>
          </a:prstGeom>
        </p:spPr>
        <p:txBody>
          <a:bodyPr lIns="0" tIns="0" rIns="0" bIns="0" rtlCol="0" anchor="t">
            <a:spAutoFit/>
          </a:bodyPr>
          <a:lstStyle/>
          <a:p>
            <a:pPr algn="ctr">
              <a:lnSpc>
                <a:spcPts val="3120"/>
              </a:lnSpc>
            </a:pPr>
            <a:r>
              <a:rPr lang="en-US" sz="2400" b="1">
                <a:solidFill>
                  <a:srgbClr val="FFFFFF"/>
                </a:solidFill>
                <a:latin typeface="Open Sans Bold"/>
                <a:ea typeface="Open Sans Bold"/>
                <a:cs typeface="Open Sans Bold"/>
                <a:sym typeface="Open Sans Bold"/>
              </a:rPr>
              <a:t>Data Analytics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162" y="9523748"/>
            <a:ext cx="18798720" cy="971856"/>
            <a:chOff x="0" y="0"/>
            <a:chExt cx="4951103" cy="255962"/>
          </a:xfrm>
        </p:grpSpPr>
        <p:sp>
          <p:nvSpPr>
            <p:cNvPr id="3" name="Freeform 3"/>
            <p:cNvSpPr/>
            <p:nvPr/>
          </p:nvSpPr>
          <p:spPr>
            <a:xfrm>
              <a:off x="0" y="0"/>
              <a:ext cx="4951103" cy="255962"/>
            </a:xfrm>
            <a:custGeom>
              <a:avLst/>
              <a:gdLst/>
              <a:ahLst/>
              <a:cxnLst/>
              <a:rect l="l" t="t" r="r" b="b"/>
              <a:pathLst>
                <a:path w="4951103" h="255962">
                  <a:moveTo>
                    <a:pt x="0" y="0"/>
                  </a:moveTo>
                  <a:lnTo>
                    <a:pt x="4951103" y="0"/>
                  </a:lnTo>
                  <a:lnTo>
                    <a:pt x="4951103" y="255962"/>
                  </a:lnTo>
                  <a:lnTo>
                    <a:pt x="0" y="255962"/>
                  </a:lnTo>
                  <a:close/>
                </a:path>
              </a:pathLst>
            </a:custGeom>
            <a:solidFill>
              <a:srgbClr val="0E4394"/>
            </a:solidFill>
          </p:spPr>
        </p:sp>
        <p:sp>
          <p:nvSpPr>
            <p:cNvPr id="4" name="TextBox 4"/>
            <p:cNvSpPr txBox="1"/>
            <p:nvPr/>
          </p:nvSpPr>
          <p:spPr>
            <a:xfrm>
              <a:off x="0" y="-38100"/>
              <a:ext cx="4951103" cy="29406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5892379" y="1628855"/>
            <a:ext cx="2174705" cy="2972403"/>
          </a:xfrm>
          <a:custGeom>
            <a:avLst/>
            <a:gdLst/>
            <a:ahLst/>
            <a:cxnLst/>
            <a:rect l="l" t="t" r="r" b="b"/>
            <a:pathLst>
              <a:path w="2174705" h="2972403">
                <a:moveTo>
                  <a:pt x="0" y="0"/>
                </a:moveTo>
                <a:lnTo>
                  <a:pt x="2174705" y="0"/>
                </a:lnTo>
                <a:lnTo>
                  <a:pt x="2174705" y="2972403"/>
                </a:lnTo>
                <a:lnTo>
                  <a:pt x="0" y="2972403"/>
                </a:lnTo>
                <a:lnTo>
                  <a:pt x="0" y="0"/>
                </a:lnTo>
                <a:close/>
              </a:path>
            </a:pathLst>
          </a:custGeom>
          <a:blipFill>
            <a:blip r:embed="rId3">
              <a:extLst>
                <a:ext uri="{96DAC541-7B7A-43D3-8B79-37D633B846F1}">
                  <asvg:svgBlip xmlns:asvg="http://schemas.microsoft.com/office/drawing/2016/SVG/main" r:embed="rId4"/>
                </a:ext>
              </a:extLst>
            </a:blip>
            <a:stretch>
              <a:fillRect r="-39529"/>
            </a:stretch>
          </a:blipFill>
        </p:spPr>
      </p:sp>
      <p:sp>
        <p:nvSpPr>
          <p:cNvPr id="6" name="Freeform 6"/>
          <p:cNvSpPr/>
          <p:nvPr/>
        </p:nvSpPr>
        <p:spPr>
          <a:xfrm>
            <a:off x="1028700" y="1001149"/>
            <a:ext cx="1676914" cy="663273"/>
          </a:xfrm>
          <a:custGeom>
            <a:avLst/>
            <a:gdLst/>
            <a:ahLst/>
            <a:cxnLst/>
            <a:rect l="l" t="t" r="r" b="b"/>
            <a:pathLst>
              <a:path w="1676914" h="663273">
                <a:moveTo>
                  <a:pt x="0" y="0"/>
                </a:moveTo>
                <a:lnTo>
                  <a:pt x="1676914" y="0"/>
                </a:lnTo>
                <a:lnTo>
                  <a:pt x="1676914" y="663273"/>
                </a:lnTo>
                <a:lnTo>
                  <a:pt x="0" y="663273"/>
                </a:lnTo>
                <a:lnTo>
                  <a:pt x="0" y="0"/>
                </a:lnTo>
                <a:close/>
              </a:path>
            </a:pathLst>
          </a:custGeom>
          <a:blipFill>
            <a:blip r:embed="rId5">
              <a:extLst>
                <a:ext uri="{96DAC541-7B7A-43D3-8B79-37D633B846F1}">
                  <asvg:svgBlip xmlns:asvg="http://schemas.microsoft.com/office/drawing/2016/SVG/main" r:embed="rId6"/>
                </a:ext>
              </a:extLst>
            </a:blip>
            <a:stretch>
              <a:fillRect b="-152402"/>
            </a:stretch>
          </a:blipFill>
        </p:spPr>
      </p:sp>
      <p:sp>
        <p:nvSpPr>
          <p:cNvPr id="7" name="Freeform 7"/>
          <p:cNvSpPr/>
          <p:nvPr/>
        </p:nvSpPr>
        <p:spPr>
          <a:xfrm>
            <a:off x="9934817" y="3267075"/>
            <a:ext cx="7166218" cy="6145032"/>
          </a:xfrm>
          <a:custGeom>
            <a:avLst/>
            <a:gdLst/>
            <a:ahLst/>
            <a:cxnLst/>
            <a:rect l="l" t="t" r="r" b="b"/>
            <a:pathLst>
              <a:path w="7166218" h="6145032">
                <a:moveTo>
                  <a:pt x="0" y="0"/>
                </a:moveTo>
                <a:lnTo>
                  <a:pt x="7166218" y="0"/>
                </a:lnTo>
                <a:lnTo>
                  <a:pt x="7166218" y="6145032"/>
                </a:lnTo>
                <a:lnTo>
                  <a:pt x="0" y="6145032"/>
                </a:lnTo>
                <a:lnTo>
                  <a:pt x="0" y="0"/>
                </a:lnTo>
                <a:close/>
              </a:path>
            </a:pathLst>
          </a:custGeom>
          <a:blipFill>
            <a:blip r:embed="rId7"/>
            <a:stretch>
              <a:fillRect/>
            </a:stretch>
          </a:blipFill>
        </p:spPr>
      </p:sp>
      <p:sp>
        <p:nvSpPr>
          <p:cNvPr id="8" name="TextBox 8"/>
          <p:cNvSpPr txBox="1"/>
          <p:nvPr/>
        </p:nvSpPr>
        <p:spPr>
          <a:xfrm>
            <a:off x="1028700" y="1800988"/>
            <a:ext cx="13319507" cy="1466087"/>
          </a:xfrm>
          <a:prstGeom prst="rect">
            <a:avLst/>
          </a:prstGeom>
        </p:spPr>
        <p:txBody>
          <a:bodyPr lIns="0" tIns="0" rIns="0" bIns="0" rtlCol="0" anchor="t">
            <a:spAutoFit/>
          </a:bodyPr>
          <a:lstStyle/>
          <a:p>
            <a:pPr algn="l">
              <a:lnSpc>
                <a:spcPts val="11465"/>
              </a:lnSpc>
            </a:pPr>
            <a:r>
              <a:rPr lang="en-US" sz="9799" b="1">
                <a:solidFill>
                  <a:srgbClr val="CF5D0D"/>
                </a:solidFill>
                <a:latin typeface="Barlow SemiCondensed Heavy"/>
                <a:ea typeface="Barlow SemiCondensed Heavy"/>
                <a:cs typeface="Barlow SemiCondensed Heavy"/>
                <a:sym typeface="Barlow SemiCondensed Heavy"/>
              </a:rPr>
              <a:t>MODEL FIT</a:t>
            </a:r>
            <a:r>
              <a:rPr lang="en-US" sz="9799" b="1">
                <a:solidFill>
                  <a:srgbClr val="0A4092"/>
                </a:solidFill>
                <a:latin typeface="Barlow SemiCondensed Heavy"/>
                <a:ea typeface="Barlow SemiCondensed Heavy"/>
                <a:cs typeface="Barlow SemiCondensed Heavy"/>
                <a:sym typeface="Barlow SemiCondensed Heavy"/>
              </a:rPr>
              <a:t> &amp; ERROR</a:t>
            </a:r>
          </a:p>
        </p:txBody>
      </p:sp>
      <p:sp>
        <p:nvSpPr>
          <p:cNvPr id="9" name="TextBox 9"/>
          <p:cNvSpPr txBox="1"/>
          <p:nvPr/>
        </p:nvSpPr>
        <p:spPr>
          <a:xfrm>
            <a:off x="1028700" y="3623628"/>
            <a:ext cx="8115300" cy="4091941"/>
          </a:xfrm>
          <a:prstGeom prst="rect">
            <a:avLst/>
          </a:prstGeom>
        </p:spPr>
        <p:txBody>
          <a:bodyPr lIns="0" tIns="0" rIns="0" bIns="0" rtlCol="0" anchor="t">
            <a:spAutoFit/>
          </a:bodyPr>
          <a:lstStyle/>
          <a:p>
            <a:pPr marL="820416" lvl="1" indent="-410208" algn="just">
              <a:lnSpc>
                <a:spcPts val="5319"/>
              </a:lnSpc>
              <a:buFont typeface="Arial"/>
              <a:buChar char="•"/>
            </a:pPr>
            <a:r>
              <a:rPr lang="en-US" sz="3799" b="1">
                <a:solidFill>
                  <a:srgbClr val="000000"/>
                </a:solidFill>
                <a:latin typeface="Open Sans Bold"/>
                <a:ea typeface="Open Sans Bold"/>
                <a:cs typeface="Open Sans Bold"/>
                <a:sym typeface="Open Sans Bold"/>
              </a:rPr>
              <a:t>Central calibration acceptable</a:t>
            </a:r>
          </a:p>
          <a:p>
            <a:pPr marL="842005" lvl="1" indent="-421003" algn="just">
              <a:lnSpc>
                <a:spcPts val="5459"/>
              </a:lnSpc>
              <a:buFont typeface="Arial"/>
              <a:buChar char="•"/>
            </a:pPr>
            <a:r>
              <a:rPr lang="en-US" sz="3899" b="1">
                <a:solidFill>
                  <a:srgbClr val="000000"/>
                </a:solidFill>
                <a:latin typeface="Open Sans Bold"/>
                <a:ea typeface="Open Sans Bold"/>
                <a:cs typeface="Open Sans Bold"/>
                <a:sym typeface="Open Sans Bold"/>
              </a:rPr>
              <a:t>Errors increase at extremes</a:t>
            </a:r>
          </a:p>
          <a:p>
            <a:pPr marL="842005" lvl="1" indent="-421003" algn="just">
              <a:lnSpc>
                <a:spcPts val="5459"/>
              </a:lnSpc>
              <a:buFont typeface="Arial"/>
              <a:buChar char="•"/>
            </a:pPr>
            <a:r>
              <a:rPr lang="en-US" sz="3899" b="1">
                <a:solidFill>
                  <a:srgbClr val="000000"/>
                </a:solidFill>
                <a:latin typeface="Open Sans Bold"/>
                <a:ea typeface="Open Sans Bold"/>
                <a:cs typeface="Open Sans Bold"/>
                <a:sym typeface="Open Sans Bold"/>
              </a:rPr>
              <a:t>Identity line aids visual QA</a:t>
            </a:r>
          </a:p>
          <a:p>
            <a:pPr marL="842005" lvl="1" indent="-421003" algn="just">
              <a:lnSpc>
                <a:spcPts val="5459"/>
              </a:lnSpc>
              <a:buFont typeface="Arial"/>
              <a:buChar char="•"/>
            </a:pPr>
            <a:r>
              <a:rPr lang="en-US" sz="3899" b="1">
                <a:solidFill>
                  <a:srgbClr val="000000"/>
                </a:solidFill>
                <a:latin typeface="Open Sans Bold"/>
                <a:ea typeface="Open Sans Bold"/>
                <a:cs typeface="Open Sans Bold"/>
                <a:sym typeface="Open Sans Bold"/>
              </a:rPr>
              <a:t>Use model for guardrails now</a:t>
            </a:r>
          </a:p>
          <a:p>
            <a:pPr marL="842005" lvl="1" indent="-421003" algn="just">
              <a:lnSpc>
                <a:spcPts val="5459"/>
              </a:lnSpc>
              <a:buFont typeface="Arial"/>
              <a:buChar char="•"/>
            </a:pPr>
            <a:r>
              <a:rPr lang="en-US" sz="3899" b="1">
                <a:solidFill>
                  <a:srgbClr val="000000"/>
                </a:solidFill>
                <a:latin typeface="Open Sans Bold"/>
                <a:ea typeface="Open Sans Bold"/>
                <a:cs typeface="Open Sans Bold"/>
                <a:sym typeface="Open Sans Bold"/>
              </a:rPr>
              <a:t>Upgrade to GBM for SLA later</a:t>
            </a:r>
          </a:p>
          <a:p>
            <a:pPr algn="just">
              <a:lnSpc>
                <a:spcPts val="5599"/>
              </a:lnSpc>
            </a:pPr>
            <a:endParaRPr lang="en-US" sz="3899" b="1">
              <a:solidFill>
                <a:srgbClr val="000000"/>
              </a:solidFill>
              <a:latin typeface="Open Sans Bold"/>
              <a:ea typeface="Open Sans Bold"/>
              <a:cs typeface="Open Sans Bold"/>
              <a:sym typeface="Open Sans Bold"/>
            </a:endParaRPr>
          </a:p>
        </p:txBody>
      </p:sp>
      <p:sp>
        <p:nvSpPr>
          <p:cNvPr id="10" name="TextBox 10"/>
          <p:cNvSpPr txBox="1"/>
          <p:nvPr/>
        </p:nvSpPr>
        <p:spPr>
          <a:xfrm>
            <a:off x="10676629" y="6558597"/>
            <a:ext cx="5682594" cy="406400"/>
          </a:xfrm>
          <a:prstGeom prst="rect">
            <a:avLst/>
          </a:prstGeom>
        </p:spPr>
        <p:txBody>
          <a:bodyPr lIns="0" tIns="0" rIns="0" bIns="0" rtlCol="0" anchor="t">
            <a:spAutoFit/>
          </a:bodyPr>
          <a:lstStyle/>
          <a:p>
            <a:pPr algn="ctr">
              <a:lnSpc>
                <a:spcPts val="3250"/>
              </a:lnSpc>
            </a:pPr>
            <a:r>
              <a:rPr lang="en-US" sz="2500" b="1">
                <a:solidFill>
                  <a:srgbClr val="FFFFFF"/>
                </a:solidFill>
                <a:latin typeface="Open Sans Bold"/>
                <a:ea typeface="Open Sans Bold"/>
                <a:cs typeface="Open Sans Bold"/>
                <a:sym typeface="Open Sans Bold"/>
              </a:rPr>
              <a:t>Adopt Automation &amp;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28700" y="906231"/>
            <a:ext cx="1332274" cy="584535"/>
          </a:xfrm>
          <a:custGeom>
            <a:avLst/>
            <a:gdLst/>
            <a:ahLst/>
            <a:cxnLst/>
            <a:rect l="l" t="t" r="r" b="b"/>
            <a:pathLst>
              <a:path w="1332274" h="584535">
                <a:moveTo>
                  <a:pt x="1332274" y="0"/>
                </a:moveTo>
                <a:lnTo>
                  <a:pt x="0" y="0"/>
                </a:lnTo>
                <a:lnTo>
                  <a:pt x="0" y="584536"/>
                </a:lnTo>
                <a:lnTo>
                  <a:pt x="1332274" y="584536"/>
                </a:lnTo>
                <a:lnTo>
                  <a:pt x="133227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5305523"/>
            <a:ext cx="9924855" cy="4703311"/>
          </a:xfrm>
          <a:custGeom>
            <a:avLst/>
            <a:gdLst/>
            <a:ahLst/>
            <a:cxnLst/>
            <a:rect l="l" t="t" r="r" b="b"/>
            <a:pathLst>
              <a:path w="9924855" h="4703311">
                <a:moveTo>
                  <a:pt x="0" y="0"/>
                </a:moveTo>
                <a:lnTo>
                  <a:pt x="9924855" y="0"/>
                </a:lnTo>
                <a:lnTo>
                  <a:pt x="9924855" y="4703312"/>
                </a:lnTo>
                <a:lnTo>
                  <a:pt x="0" y="4703312"/>
                </a:lnTo>
                <a:lnTo>
                  <a:pt x="0" y="0"/>
                </a:lnTo>
                <a:close/>
              </a:path>
            </a:pathLst>
          </a:custGeom>
          <a:blipFill>
            <a:blip r:embed="rId5"/>
            <a:stretch>
              <a:fillRect b="-5509"/>
            </a:stretch>
          </a:blipFill>
        </p:spPr>
      </p:sp>
      <p:sp>
        <p:nvSpPr>
          <p:cNvPr id="4" name="TextBox 4"/>
          <p:cNvSpPr txBox="1"/>
          <p:nvPr/>
        </p:nvSpPr>
        <p:spPr>
          <a:xfrm>
            <a:off x="587032" y="1509817"/>
            <a:ext cx="6906461" cy="1134956"/>
          </a:xfrm>
          <a:prstGeom prst="rect">
            <a:avLst/>
          </a:prstGeom>
        </p:spPr>
        <p:txBody>
          <a:bodyPr lIns="0" tIns="0" rIns="0" bIns="0" rtlCol="0" anchor="t">
            <a:spAutoFit/>
          </a:bodyPr>
          <a:lstStyle/>
          <a:p>
            <a:pPr algn="l">
              <a:lnSpc>
                <a:spcPts val="8909"/>
              </a:lnSpc>
            </a:pPr>
            <a:r>
              <a:rPr lang="en-US" sz="7614" b="1">
                <a:solidFill>
                  <a:srgbClr val="0A4092"/>
                </a:solidFill>
                <a:latin typeface="Barlow SemiCondensed Bold"/>
                <a:ea typeface="Barlow SemiCondensed Bold"/>
                <a:cs typeface="Barlow SemiCondensed Bold"/>
                <a:sym typeface="Barlow SemiCondensed Bold"/>
              </a:rPr>
              <a:t>DIAGNOSTICS</a:t>
            </a:r>
          </a:p>
        </p:txBody>
      </p:sp>
      <p:sp>
        <p:nvSpPr>
          <p:cNvPr id="5" name="TextBox 5"/>
          <p:cNvSpPr txBox="1"/>
          <p:nvPr/>
        </p:nvSpPr>
        <p:spPr>
          <a:xfrm>
            <a:off x="587032" y="2587622"/>
            <a:ext cx="8849951" cy="3012735"/>
          </a:xfrm>
          <a:prstGeom prst="rect">
            <a:avLst/>
          </a:prstGeom>
        </p:spPr>
        <p:txBody>
          <a:bodyPr lIns="0" tIns="0" rIns="0" bIns="0" rtlCol="0" anchor="t">
            <a:spAutoFit/>
          </a:bodyPr>
          <a:lstStyle/>
          <a:p>
            <a:pPr marL="623602" lvl="1" indent="-311801" algn="just">
              <a:lnSpc>
                <a:spcPts val="4043"/>
              </a:lnSpc>
              <a:buFont typeface="Arial"/>
              <a:buChar char="•"/>
            </a:pPr>
            <a:r>
              <a:rPr lang="en-US" sz="2888" b="1">
                <a:solidFill>
                  <a:srgbClr val="000000"/>
                </a:solidFill>
                <a:latin typeface="Open Sans Bold"/>
                <a:ea typeface="Open Sans Bold"/>
                <a:cs typeface="Open Sans Bold"/>
                <a:sym typeface="Open Sans Bold"/>
              </a:rPr>
              <a:t>Residuals vs. fitted: mild heteroskedasticity</a:t>
            </a:r>
          </a:p>
          <a:p>
            <a:pPr marL="623602" lvl="1" indent="-311801" algn="just">
              <a:lnSpc>
                <a:spcPts val="4043"/>
              </a:lnSpc>
              <a:buFont typeface="Arial"/>
              <a:buChar char="•"/>
            </a:pPr>
            <a:r>
              <a:rPr lang="en-US" sz="2888" b="1">
                <a:solidFill>
                  <a:srgbClr val="000000"/>
                </a:solidFill>
                <a:latin typeface="Open Sans Bold"/>
                <a:ea typeface="Open Sans Bold"/>
                <a:cs typeface="Open Sans Bold"/>
                <a:sym typeface="Open Sans Bold"/>
              </a:rPr>
              <a:t>QQ plot: heavy tails vs. normality</a:t>
            </a:r>
          </a:p>
          <a:p>
            <a:pPr marL="623602" lvl="1" indent="-311801" algn="just">
              <a:lnSpc>
                <a:spcPts val="4043"/>
              </a:lnSpc>
              <a:buFont typeface="Arial"/>
              <a:buChar char="•"/>
            </a:pPr>
            <a:r>
              <a:rPr lang="en-US" sz="2888" b="1">
                <a:solidFill>
                  <a:srgbClr val="000000"/>
                </a:solidFill>
                <a:latin typeface="Open Sans Bold"/>
                <a:ea typeface="Open Sans Bold"/>
                <a:cs typeface="Open Sans Bold"/>
                <a:sym typeface="Open Sans Bold"/>
              </a:rPr>
              <a:t>Confirms need for quantile thresholds</a:t>
            </a:r>
          </a:p>
          <a:p>
            <a:pPr marL="623602" lvl="1" indent="-311801" algn="just">
              <a:lnSpc>
                <a:spcPts val="4043"/>
              </a:lnSpc>
              <a:buFont typeface="Arial"/>
              <a:buChar char="•"/>
            </a:pPr>
            <a:r>
              <a:rPr lang="en-US" sz="2888" b="1">
                <a:solidFill>
                  <a:srgbClr val="000000"/>
                </a:solidFill>
                <a:latin typeface="Open Sans Bold"/>
                <a:ea typeface="Open Sans Bold"/>
                <a:cs typeface="Open Sans Bold"/>
                <a:sym typeface="Open Sans Bold"/>
              </a:rPr>
              <a:t>Motivates robust/variance-aware models</a:t>
            </a:r>
          </a:p>
          <a:p>
            <a:pPr marL="623602" lvl="1" indent="-311801" algn="just">
              <a:lnSpc>
                <a:spcPts val="4043"/>
              </a:lnSpc>
              <a:buFont typeface="Arial"/>
              <a:buChar char="•"/>
            </a:pPr>
            <a:r>
              <a:rPr lang="en-US" sz="2888" b="1">
                <a:solidFill>
                  <a:srgbClr val="000000"/>
                </a:solidFill>
                <a:latin typeface="Open Sans Bold"/>
                <a:ea typeface="Open Sans Bold"/>
                <a:cs typeface="Open Sans Bold"/>
                <a:sym typeface="Open Sans Bold"/>
              </a:rPr>
              <a:t>Monitor drift and re-fit quarterly</a:t>
            </a:r>
          </a:p>
          <a:p>
            <a:pPr algn="just">
              <a:lnSpc>
                <a:spcPts val="4043"/>
              </a:lnSpc>
            </a:pPr>
            <a:endParaRPr lang="en-US" sz="2888" b="1">
              <a:solidFill>
                <a:srgbClr val="000000"/>
              </a:solidFill>
              <a:latin typeface="Open Sans Bold"/>
              <a:ea typeface="Open Sans Bold"/>
              <a:cs typeface="Open Sans Bold"/>
              <a:sym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1252850" y="7457389"/>
            <a:ext cx="2174705" cy="2972403"/>
          </a:xfrm>
          <a:custGeom>
            <a:avLst/>
            <a:gdLst/>
            <a:ahLst/>
            <a:cxnLst/>
            <a:rect l="l" t="t" r="r" b="b"/>
            <a:pathLst>
              <a:path w="2174705" h="2972403">
                <a:moveTo>
                  <a:pt x="0" y="0"/>
                </a:moveTo>
                <a:lnTo>
                  <a:pt x="2174705" y="0"/>
                </a:lnTo>
                <a:lnTo>
                  <a:pt x="2174705" y="2972403"/>
                </a:lnTo>
                <a:lnTo>
                  <a:pt x="0" y="2972403"/>
                </a:lnTo>
                <a:lnTo>
                  <a:pt x="0" y="0"/>
                </a:lnTo>
                <a:close/>
              </a:path>
            </a:pathLst>
          </a:custGeom>
          <a:blipFill>
            <a:blip r:embed="rId3">
              <a:extLst>
                <a:ext uri="{96DAC541-7B7A-43D3-8B79-37D633B846F1}">
                  <asvg:svgBlip xmlns:asvg="http://schemas.microsoft.com/office/drawing/2016/SVG/main" r:embed="rId4"/>
                </a:ext>
              </a:extLst>
            </a:blip>
            <a:stretch>
              <a:fillRect r="-39529"/>
            </a:stretch>
          </a:blipFill>
        </p:spPr>
      </p:sp>
      <p:sp>
        <p:nvSpPr>
          <p:cNvPr id="3" name="Freeform 3"/>
          <p:cNvSpPr/>
          <p:nvPr/>
        </p:nvSpPr>
        <p:spPr>
          <a:xfrm flipH="1">
            <a:off x="1028700" y="1028700"/>
            <a:ext cx="1332274" cy="584535"/>
          </a:xfrm>
          <a:custGeom>
            <a:avLst/>
            <a:gdLst/>
            <a:ahLst/>
            <a:cxnLst/>
            <a:rect l="l" t="t" r="r" b="b"/>
            <a:pathLst>
              <a:path w="1332274" h="584535">
                <a:moveTo>
                  <a:pt x="1332274" y="0"/>
                </a:moveTo>
                <a:lnTo>
                  <a:pt x="0" y="0"/>
                </a:lnTo>
                <a:lnTo>
                  <a:pt x="0" y="584535"/>
                </a:lnTo>
                <a:lnTo>
                  <a:pt x="1332274" y="584535"/>
                </a:lnTo>
                <a:lnTo>
                  <a:pt x="133227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093082" y="3198952"/>
            <a:ext cx="7166218" cy="6145032"/>
          </a:xfrm>
          <a:custGeom>
            <a:avLst/>
            <a:gdLst/>
            <a:ahLst/>
            <a:cxnLst/>
            <a:rect l="l" t="t" r="r" b="b"/>
            <a:pathLst>
              <a:path w="7166218" h="6145032">
                <a:moveTo>
                  <a:pt x="0" y="0"/>
                </a:moveTo>
                <a:lnTo>
                  <a:pt x="7166218" y="0"/>
                </a:lnTo>
                <a:lnTo>
                  <a:pt x="7166218" y="6145032"/>
                </a:lnTo>
                <a:lnTo>
                  <a:pt x="0" y="6145032"/>
                </a:lnTo>
                <a:lnTo>
                  <a:pt x="0" y="0"/>
                </a:lnTo>
                <a:close/>
              </a:path>
            </a:pathLst>
          </a:custGeom>
          <a:blipFill>
            <a:blip r:embed="rId7"/>
            <a:stretch>
              <a:fillRect/>
            </a:stretch>
          </a:blipFill>
        </p:spPr>
      </p:sp>
      <p:sp>
        <p:nvSpPr>
          <p:cNvPr id="5" name="TextBox 5"/>
          <p:cNvSpPr txBox="1"/>
          <p:nvPr/>
        </p:nvSpPr>
        <p:spPr>
          <a:xfrm>
            <a:off x="1028700" y="1732865"/>
            <a:ext cx="13319507" cy="1466087"/>
          </a:xfrm>
          <a:prstGeom prst="rect">
            <a:avLst/>
          </a:prstGeom>
        </p:spPr>
        <p:txBody>
          <a:bodyPr lIns="0" tIns="0" rIns="0" bIns="0" rtlCol="0" anchor="t">
            <a:spAutoFit/>
          </a:bodyPr>
          <a:lstStyle/>
          <a:p>
            <a:pPr algn="l">
              <a:lnSpc>
                <a:spcPts val="11465"/>
              </a:lnSpc>
            </a:pPr>
            <a:r>
              <a:rPr lang="en-US" sz="9799" b="1">
                <a:solidFill>
                  <a:srgbClr val="0A4092"/>
                </a:solidFill>
                <a:latin typeface="Barlow SemiCondensed Heavy"/>
                <a:ea typeface="Barlow SemiCondensed Heavy"/>
                <a:cs typeface="Barlow SemiCondensed Heavy"/>
                <a:sym typeface="Barlow SemiCondensed Heavy"/>
              </a:rPr>
              <a:t>RELIABILITY </a:t>
            </a:r>
            <a:r>
              <a:rPr lang="en-US" sz="9799" b="1">
                <a:solidFill>
                  <a:srgbClr val="CF5D0D"/>
                </a:solidFill>
                <a:latin typeface="Barlow SemiCondensed Heavy"/>
                <a:ea typeface="Barlow SemiCondensed Heavy"/>
                <a:cs typeface="Barlow SemiCondensed Heavy"/>
                <a:sym typeface="Barlow SemiCondensed Heavy"/>
              </a:rPr>
              <a:t>SURFACE</a:t>
            </a:r>
          </a:p>
        </p:txBody>
      </p:sp>
      <p:sp>
        <p:nvSpPr>
          <p:cNvPr id="6" name="TextBox 6"/>
          <p:cNvSpPr txBox="1"/>
          <p:nvPr/>
        </p:nvSpPr>
        <p:spPr>
          <a:xfrm>
            <a:off x="736069" y="3237052"/>
            <a:ext cx="9008370" cy="4322807"/>
          </a:xfrm>
          <a:prstGeom prst="rect">
            <a:avLst/>
          </a:prstGeom>
        </p:spPr>
        <p:txBody>
          <a:bodyPr lIns="0" tIns="0" rIns="0" bIns="0" rtlCol="0" anchor="t">
            <a:spAutoFit/>
          </a:bodyPr>
          <a:lstStyle/>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Predicted ETA increases with traffic &amp; weather</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95th-percentile acts as guardrail</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If beyond range, use filled contours</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Pre-trip check: buffer or reroute</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Encodes simple, auditable rules</a:t>
            </a:r>
          </a:p>
          <a:p>
            <a:pPr algn="just">
              <a:lnSpc>
                <a:spcPts val="4255"/>
              </a:lnSpc>
            </a:pPr>
            <a:endParaRPr lang="en-US" sz="3585" b="1">
              <a:solidFill>
                <a:srgbClr val="000000"/>
              </a:solidFill>
              <a:latin typeface="Open Sans Bold"/>
              <a:ea typeface="Open Sans Bold"/>
              <a:cs typeface="Open Sans Bold"/>
              <a:sym typeface="Open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028700" y="1028700"/>
            <a:ext cx="1332274" cy="584535"/>
          </a:xfrm>
          <a:custGeom>
            <a:avLst/>
            <a:gdLst/>
            <a:ahLst/>
            <a:cxnLst/>
            <a:rect l="l" t="t" r="r" b="b"/>
            <a:pathLst>
              <a:path w="1332274" h="584535">
                <a:moveTo>
                  <a:pt x="1332274" y="0"/>
                </a:moveTo>
                <a:lnTo>
                  <a:pt x="0" y="0"/>
                </a:lnTo>
                <a:lnTo>
                  <a:pt x="0" y="584535"/>
                </a:lnTo>
                <a:lnTo>
                  <a:pt x="1332274" y="584535"/>
                </a:lnTo>
                <a:lnTo>
                  <a:pt x="133227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028794" y="3303727"/>
            <a:ext cx="7230506" cy="5160773"/>
          </a:xfrm>
          <a:custGeom>
            <a:avLst/>
            <a:gdLst/>
            <a:ahLst/>
            <a:cxnLst/>
            <a:rect l="l" t="t" r="r" b="b"/>
            <a:pathLst>
              <a:path w="7230506" h="5160773">
                <a:moveTo>
                  <a:pt x="0" y="0"/>
                </a:moveTo>
                <a:lnTo>
                  <a:pt x="7230506" y="0"/>
                </a:lnTo>
                <a:lnTo>
                  <a:pt x="7230506" y="5160774"/>
                </a:lnTo>
                <a:lnTo>
                  <a:pt x="0" y="5160774"/>
                </a:lnTo>
                <a:lnTo>
                  <a:pt x="0" y="0"/>
                </a:lnTo>
                <a:close/>
              </a:path>
            </a:pathLst>
          </a:custGeom>
          <a:blipFill>
            <a:blip r:embed="rId5"/>
            <a:stretch>
              <a:fillRect/>
            </a:stretch>
          </a:blipFill>
        </p:spPr>
      </p:sp>
      <p:sp>
        <p:nvSpPr>
          <p:cNvPr id="4" name="TextBox 4"/>
          <p:cNvSpPr txBox="1"/>
          <p:nvPr/>
        </p:nvSpPr>
        <p:spPr>
          <a:xfrm>
            <a:off x="1028700" y="1732865"/>
            <a:ext cx="13319507" cy="1466087"/>
          </a:xfrm>
          <a:prstGeom prst="rect">
            <a:avLst/>
          </a:prstGeom>
        </p:spPr>
        <p:txBody>
          <a:bodyPr lIns="0" tIns="0" rIns="0" bIns="0" rtlCol="0" anchor="t">
            <a:spAutoFit/>
          </a:bodyPr>
          <a:lstStyle/>
          <a:p>
            <a:pPr algn="l">
              <a:lnSpc>
                <a:spcPts val="11465"/>
              </a:lnSpc>
            </a:pPr>
            <a:r>
              <a:rPr lang="en-US" sz="9799" b="1">
                <a:solidFill>
                  <a:srgbClr val="0A4092"/>
                </a:solidFill>
                <a:latin typeface="Barlow SemiCondensed Heavy"/>
                <a:ea typeface="Barlow SemiCondensed Heavy"/>
                <a:cs typeface="Barlow SemiCondensed Heavy"/>
                <a:sym typeface="Barlow SemiCondensed Heavy"/>
              </a:rPr>
              <a:t>INVENTORY VS </a:t>
            </a:r>
            <a:r>
              <a:rPr lang="en-US" sz="9799" b="1">
                <a:solidFill>
                  <a:srgbClr val="CF5D0D"/>
                </a:solidFill>
                <a:latin typeface="Barlow SemiCondensed Heavy"/>
                <a:ea typeface="Barlow SemiCondensed Heavy"/>
                <a:cs typeface="Barlow SemiCondensed Heavy"/>
                <a:sym typeface="Barlow SemiCondensed Heavy"/>
              </a:rPr>
              <a:t>FAILURE</a:t>
            </a:r>
          </a:p>
        </p:txBody>
      </p:sp>
      <p:sp>
        <p:nvSpPr>
          <p:cNvPr id="5" name="TextBox 5"/>
          <p:cNvSpPr txBox="1"/>
          <p:nvPr/>
        </p:nvSpPr>
        <p:spPr>
          <a:xfrm>
            <a:off x="736069" y="3237052"/>
            <a:ext cx="9008370" cy="4322807"/>
          </a:xfrm>
          <a:prstGeom prst="rect">
            <a:avLst/>
          </a:prstGeom>
        </p:spPr>
        <p:txBody>
          <a:bodyPr lIns="0" tIns="0" rIns="0" bIns="0" rtlCol="0" anchor="t">
            <a:spAutoFit/>
          </a:bodyPr>
          <a:lstStyle/>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Failure rates fall across inventory quartiles</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Target buffers to volatile lanes first</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Balance holding costs with SLA risk</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Review outcomes monthly</a:t>
            </a:r>
          </a:p>
          <a:p>
            <a:pPr marL="774189" lvl="1" indent="-387094" algn="just">
              <a:lnSpc>
                <a:spcPts val="5020"/>
              </a:lnSpc>
              <a:buFont typeface="Arial"/>
              <a:buChar char="•"/>
            </a:pPr>
            <a:r>
              <a:rPr lang="en-US" sz="3585" b="1">
                <a:solidFill>
                  <a:srgbClr val="000000"/>
                </a:solidFill>
                <a:latin typeface="Open Sans Bold"/>
                <a:ea typeface="Open Sans Bold"/>
                <a:cs typeface="Open Sans Bold"/>
                <a:sym typeface="Open Sans Bold"/>
              </a:rPr>
              <a:t>Publish lane-level playbooks</a:t>
            </a:r>
          </a:p>
          <a:p>
            <a:pPr algn="just">
              <a:lnSpc>
                <a:spcPts val="4255"/>
              </a:lnSpc>
            </a:pPr>
            <a:endParaRPr lang="en-US" sz="3585" b="1">
              <a:solidFill>
                <a:srgbClr val="000000"/>
              </a:solidFill>
              <a:latin typeface="Open Sans Bold"/>
              <a:ea typeface="Open Sans Bold"/>
              <a:cs typeface="Open Sans Bold"/>
              <a:sym typeface="Open Sans Bold"/>
            </a:endParaRPr>
          </a:p>
        </p:txBody>
      </p:sp>
      <p:sp>
        <p:nvSpPr>
          <p:cNvPr id="6" name="Freeform 6"/>
          <p:cNvSpPr/>
          <p:nvPr/>
        </p:nvSpPr>
        <p:spPr>
          <a:xfrm>
            <a:off x="12793207" y="9033504"/>
            <a:ext cx="2323055" cy="918842"/>
          </a:xfrm>
          <a:custGeom>
            <a:avLst/>
            <a:gdLst/>
            <a:ahLst/>
            <a:cxnLst/>
            <a:rect l="l" t="t" r="r" b="b"/>
            <a:pathLst>
              <a:path w="2323055" h="918842">
                <a:moveTo>
                  <a:pt x="0" y="0"/>
                </a:moveTo>
                <a:lnTo>
                  <a:pt x="2323055" y="0"/>
                </a:lnTo>
                <a:lnTo>
                  <a:pt x="2323055" y="918842"/>
                </a:lnTo>
                <a:lnTo>
                  <a:pt x="0" y="918842"/>
                </a:lnTo>
                <a:lnTo>
                  <a:pt x="0" y="0"/>
                </a:lnTo>
                <a:close/>
              </a:path>
            </a:pathLst>
          </a:custGeom>
          <a:blipFill>
            <a:blip r:embed="rId6">
              <a:extLst>
                <a:ext uri="{96DAC541-7B7A-43D3-8B79-37D633B846F1}">
                  <asvg:svgBlip xmlns:asvg="http://schemas.microsoft.com/office/drawing/2016/SVG/main" r:embed="rId7"/>
                </a:ext>
              </a:extLst>
            </a:blip>
            <a:stretch>
              <a:fillRect b="-15240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1510</Words>
  <Application>Microsoft Office PowerPoint</Application>
  <PresentationFormat>Custom</PresentationFormat>
  <Paragraphs>116</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Barlow SemiCondensed Heavy</vt:lpstr>
      <vt:lpstr>Open Sans Bold</vt:lpstr>
      <vt:lpstr>Barlow SemiCondensed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Orange and White Modern Supply Chain Optimization Presentation</dc:title>
  <dc:creator>User</dc:creator>
  <cp:lastModifiedBy>Paul Kamande</cp:lastModifiedBy>
  <cp:revision>1</cp:revision>
  <dcterms:created xsi:type="dcterms:W3CDTF">2006-08-16T00:00:00Z</dcterms:created>
  <dcterms:modified xsi:type="dcterms:W3CDTF">2026-02-02T07:17:34Z</dcterms:modified>
  <dc:identifier>DAG_2dxF-6s</dc:identifier>
</cp:coreProperties>
</file>